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theme/theme5.xml" ContentType="application/vnd.openxmlformats-officedocument.theme+xml"/>
  <Override PartName="/ppt/slides/slide120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s/slide136.xml" ContentType="application/vnd.openxmlformats-officedocument.presentationml.slide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44.xml" ContentType="application/vnd.openxmlformats-officedocument.presentationml.slideLayout+xml"/>
  <Override PartName="/ppt/slides/slide108.xml" ContentType="application/vnd.openxmlformats-officedocument.presentationml.slid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111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s/slide138.xml" ContentType="application/vnd.openxmlformats-officedocument.presentationml.slide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09.xml" ContentType="application/vnd.openxmlformats-officedocument.presentationml.slide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139.xml" ContentType="application/vnd.openxmlformats-officedocument.presentationml.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s/slide99.xml" ContentType="application/vnd.openxmlformats-officedocument.presentationml.sl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1.xml" ContentType="application/vnd.openxmlformats-officedocument.them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s/slide1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6" r:id="rId2"/>
    <p:sldMasterId id="2147485427" r:id="rId3"/>
    <p:sldMasterId id="2147485445" r:id="rId4"/>
    <p:sldMasterId id="2147485457" r:id="rId5"/>
    <p:sldMasterId id="2147485511" r:id="rId6"/>
    <p:sldMasterId id="2147485539" r:id="rId7"/>
    <p:sldMasterId id="2147485553" r:id="rId8"/>
    <p:sldMasterId id="2147486673" r:id="rId9"/>
    <p:sldMasterId id="2147486697" r:id="rId10"/>
    <p:sldMasterId id="2147486798" r:id="rId11"/>
    <p:sldMasterId id="2147486866" r:id="rId12"/>
    <p:sldMasterId id="2147487078" r:id="rId13"/>
    <p:sldMasterId id="2147487178" r:id="rId14"/>
    <p:sldMasterId id="2147487218" r:id="rId15"/>
    <p:sldMasterId id="2147487244" r:id="rId16"/>
    <p:sldMasterId id="2147487343" r:id="rId17"/>
    <p:sldMasterId id="2147487461" r:id="rId18"/>
    <p:sldMasterId id="2147487477" r:id="rId19"/>
    <p:sldMasterId id="2147487493" r:id="rId20"/>
  </p:sldMasterIdLst>
  <p:notesMasterIdLst>
    <p:notesMasterId r:id="rId165"/>
  </p:notesMasterIdLst>
  <p:handoutMasterIdLst>
    <p:handoutMasterId r:id="rId166"/>
  </p:handoutMasterIdLst>
  <p:sldIdLst>
    <p:sldId id="2423" r:id="rId21"/>
    <p:sldId id="2257" r:id="rId22"/>
    <p:sldId id="2258" r:id="rId23"/>
    <p:sldId id="2259" r:id="rId24"/>
    <p:sldId id="2268" r:id="rId25"/>
    <p:sldId id="2392" r:id="rId26"/>
    <p:sldId id="2393" r:id="rId27"/>
    <p:sldId id="2394" r:id="rId28"/>
    <p:sldId id="2418" r:id="rId29"/>
    <p:sldId id="2419" r:id="rId30"/>
    <p:sldId id="2420" r:id="rId31"/>
    <p:sldId id="2068" r:id="rId32"/>
    <p:sldId id="1325" r:id="rId33"/>
    <p:sldId id="1326" r:id="rId34"/>
    <p:sldId id="476" r:id="rId35"/>
    <p:sldId id="1328" r:id="rId36"/>
    <p:sldId id="1329" r:id="rId37"/>
    <p:sldId id="1330" r:id="rId38"/>
    <p:sldId id="782" r:id="rId39"/>
    <p:sldId id="783" r:id="rId40"/>
    <p:sldId id="787" r:id="rId41"/>
    <p:sldId id="788" r:id="rId42"/>
    <p:sldId id="789" r:id="rId43"/>
    <p:sldId id="872" r:id="rId44"/>
    <p:sldId id="790" r:id="rId45"/>
    <p:sldId id="791" r:id="rId46"/>
    <p:sldId id="792" r:id="rId47"/>
    <p:sldId id="793" r:id="rId48"/>
    <p:sldId id="2069" r:id="rId49"/>
    <p:sldId id="796" r:id="rId50"/>
    <p:sldId id="797" r:id="rId51"/>
    <p:sldId id="798" r:id="rId52"/>
    <p:sldId id="2076" r:id="rId53"/>
    <p:sldId id="2079" r:id="rId54"/>
    <p:sldId id="2081" r:id="rId55"/>
    <p:sldId id="2101" r:id="rId56"/>
    <p:sldId id="2094" r:id="rId57"/>
    <p:sldId id="2171" r:id="rId58"/>
    <p:sldId id="2172" r:id="rId59"/>
    <p:sldId id="2169" r:id="rId60"/>
    <p:sldId id="2170" r:id="rId61"/>
    <p:sldId id="1940" r:id="rId62"/>
    <p:sldId id="816" r:id="rId63"/>
    <p:sldId id="817" r:id="rId64"/>
    <p:sldId id="2234" r:id="rId65"/>
    <p:sldId id="2026" r:id="rId66"/>
    <p:sldId id="2102" r:id="rId67"/>
    <p:sldId id="2027" r:id="rId68"/>
    <p:sldId id="2070" r:id="rId69"/>
    <p:sldId id="2029" r:id="rId70"/>
    <p:sldId id="2030" r:id="rId71"/>
    <p:sldId id="2031" r:id="rId72"/>
    <p:sldId id="1889" r:id="rId73"/>
    <p:sldId id="1900" r:id="rId74"/>
    <p:sldId id="1902" r:id="rId75"/>
    <p:sldId id="1903" r:id="rId76"/>
    <p:sldId id="1904" r:id="rId77"/>
    <p:sldId id="1905" r:id="rId78"/>
    <p:sldId id="1906" r:id="rId79"/>
    <p:sldId id="1907" r:id="rId80"/>
    <p:sldId id="1908" r:id="rId81"/>
    <p:sldId id="1910" r:id="rId82"/>
    <p:sldId id="1911" r:id="rId83"/>
    <p:sldId id="1912" r:id="rId84"/>
    <p:sldId id="1913" r:id="rId85"/>
    <p:sldId id="1914" r:id="rId86"/>
    <p:sldId id="1915" r:id="rId87"/>
    <p:sldId id="1917" r:id="rId88"/>
    <p:sldId id="830" r:id="rId89"/>
    <p:sldId id="831" r:id="rId90"/>
    <p:sldId id="832" r:id="rId91"/>
    <p:sldId id="834" r:id="rId92"/>
    <p:sldId id="2403" r:id="rId93"/>
    <p:sldId id="2404" r:id="rId94"/>
    <p:sldId id="2405" r:id="rId95"/>
    <p:sldId id="2406" r:id="rId96"/>
    <p:sldId id="2407" r:id="rId97"/>
    <p:sldId id="2408" r:id="rId98"/>
    <p:sldId id="2409" r:id="rId99"/>
    <p:sldId id="2410" r:id="rId100"/>
    <p:sldId id="2411" r:id="rId101"/>
    <p:sldId id="2412" r:id="rId102"/>
    <p:sldId id="2413" r:id="rId103"/>
    <p:sldId id="2414" r:id="rId104"/>
    <p:sldId id="2421" r:id="rId105"/>
    <p:sldId id="2422" r:id="rId106"/>
    <p:sldId id="2417" r:id="rId107"/>
    <p:sldId id="835" r:id="rId108"/>
    <p:sldId id="836" r:id="rId109"/>
    <p:sldId id="837" r:id="rId110"/>
    <p:sldId id="1928" r:id="rId111"/>
    <p:sldId id="1929" r:id="rId112"/>
    <p:sldId id="1930" r:id="rId113"/>
    <p:sldId id="843" r:id="rId114"/>
    <p:sldId id="1232" r:id="rId115"/>
    <p:sldId id="844" r:id="rId116"/>
    <p:sldId id="845" r:id="rId117"/>
    <p:sldId id="846" r:id="rId118"/>
    <p:sldId id="849" r:id="rId119"/>
    <p:sldId id="850" r:id="rId120"/>
    <p:sldId id="852" r:id="rId121"/>
    <p:sldId id="853" r:id="rId122"/>
    <p:sldId id="854" r:id="rId123"/>
    <p:sldId id="855" r:id="rId124"/>
    <p:sldId id="856" r:id="rId125"/>
    <p:sldId id="857" r:id="rId126"/>
    <p:sldId id="858" r:id="rId127"/>
    <p:sldId id="859" r:id="rId128"/>
    <p:sldId id="868" r:id="rId129"/>
    <p:sldId id="869" r:id="rId130"/>
    <p:sldId id="1176" r:id="rId131"/>
    <p:sldId id="1177" r:id="rId132"/>
    <p:sldId id="1336" r:id="rId133"/>
    <p:sldId id="1338" r:id="rId134"/>
    <p:sldId id="1339" r:id="rId135"/>
    <p:sldId id="2293" r:id="rId136"/>
    <p:sldId id="2278" r:id="rId137"/>
    <p:sldId id="2051" r:id="rId138"/>
    <p:sldId id="2052" r:id="rId139"/>
    <p:sldId id="2364" r:id="rId140"/>
    <p:sldId id="2365" r:id="rId141"/>
    <p:sldId id="2366" r:id="rId142"/>
    <p:sldId id="2367" r:id="rId143"/>
    <p:sldId id="2368" r:id="rId144"/>
    <p:sldId id="2369" r:id="rId145"/>
    <p:sldId id="2370" r:id="rId146"/>
    <p:sldId id="2371" r:id="rId147"/>
    <p:sldId id="2372" r:id="rId148"/>
    <p:sldId id="2373" r:id="rId149"/>
    <p:sldId id="2374" r:id="rId150"/>
    <p:sldId id="2375" r:id="rId151"/>
    <p:sldId id="2376" r:id="rId152"/>
    <p:sldId id="2377" r:id="rId153"/>
    <p:sldId id="2378" r:id="rId154"/>
    <p:sldId id="2379" r:id="rId155"/>
    <p:sldId id="2380" r:id="rId156"/>
    <p:sldId id="2381" r:id="rId157"/>
    <p:sldId id="2383" r:id="rId158"/>
    <p:sldId id="2384" r:id="rId159"/>
    <p:sldId id="2385" r:id="rId160"/>
    <p:sldId id="2386" r:id="rId161"/>
    <p:sldId id="2387" r:id="rId162"/>
    <p:sldId id="2388" r:id="rId163"/>
    <p:sldId id="2389" r:id="rId164"/>
  </p:sldIdLst>
  <p:sldSz cx="9144000" cy="6858000" type="screen4x3"/>
  <p:notesSz cx="6669088" cy="9928225"/>
  <p:custDataLst>
    <p:tags r:id="rId167"/>
  </p:custData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67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34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02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69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3719" algn="l" defTabSz="91349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6pPr>
    <a:lvl7pPr marL="2740460" algn="l" defTabSz="91349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7pPr>
    <a:lvl8pPr marL="3197200" algn="l" defTabSz="91349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8pPr>
    <a:lvl9pPr marL="3653942" algn="l" defTabSz="91349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C1C1C"/>
    <a:srgbClr val="006600"/>
    <a:srgbClr val="FF0066"/>
    <a:srgbClr val="660033"/>
    <a:srgbClr val="6600CC"/>
    <a:srgbClr val="00000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8" autoAdjust="0"/>
    <p:restoredTop sz="86467" autoAdjust="0"/>
  </p:normalViewPr>
  <p:slideViewPr>
    <p:cSldViewPr>
      <p:cViewPr varScale="1">
        <p:scale>
          <a:sx n="63" d="100"/>
          <a:sy n="63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18966"/>
    </p:cViewPr>
  </p:sorterViewPr>
  <p:notesViewPr>
    <p:cSldViewPr>
      <p:cViewPr varScale="1">
        <p:scale>
          <a:sx n="40" d="100"/>
          <a:sy n="40" d="100"/>
        </p:scale>
        <p:origin x="-1488" y="-90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117" Type="http://schemas.openxmlformats.org/officeDocument/2006/relationships/slide" Target="slides/slide97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112" Type="http://schemas.openxmlformats.org/officeDocument/2006/relationships/slide" Target="slides/slide92.xml"/><Relationship Id="rId133" Type="http://schemas.openxmlformats.org/officeDocument/2006/relationships/slide" Target="slides/slide113.xml"/><Relationship Id="rId138" Type="http://schemas.openxmlformats.org/officeDocument/2006/relationships/slide" Target="slides/slide118.xml"/><Relationship Id="rId154" Type="http://schemas.openxmlformats.org/officeDocument/2006/relationships/slide" Target="slides/slide134.xml"/><Relationship Id="rId159" Type="http://schemas.openxmlformats.org/officeDocument/2006/relationships/slide" Target="slides/slide139.xml"/><Relationship Id="rId170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7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102" Type="http://schemas.openxmlformats.org/officeDocument/2006/relationships/slide" Target="slides/slide82.xml"/><Relationship Id="rId123" Type="http://schemas.openxmlformats.org/officeDocument/2006/relationships/slide" Target="slides/slide103.xml"/><Relationship Id="rId128" Type="http://schemas.openxmlformats.org/officeDocument/2006/relationships/slide" Target="slides/slide108.xml"/><Relationship Id="rId144" Type="http://schemas.openxmlformats.org/officeDocument/2006/relationships/slide" Target="slides/slide124.xml"/><Relationship Id="rId149" Type="http://schemas.openxmlformats.org/officeDocument/2006/relationships/slide" Target="slides/slide12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0.xml"/><Relationship Id="rId95" Type="http://schemas.openxmlformats.org/officeDocument/2006/relationships/slide" Target="slides/slide75.xml"/><Relationship Id="rId160" Type="http://schemas.openxmlformats.org/officeDocument/2006/relationships/slide" Target="slides/slide140.xml"/><Relationship Id="rId165" Type="http://schemas.openxmlformats.org/officeDocument/2006/relationships/notesMaster" Target="notesMasters/notesMaster1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113" Type="http://schemas.openxmlformats.org/officeDocument/2006/relationships/slide" Target="slides/slide93.xml"/><Relationship Id="rId118" Type="http://schemas.openxmlformats.org/officeDocument/2006/relationships/slide" Target="slides/slide98.xml"/><Relationship Id="rId134" Type="http://schemas.openxmlformats.org/officeDocument/2006/relationships/slide" Target="slides/slide114.xml"/><Relationship Id="rId139" Type="http://schemas.openxmlformats.org/officeDocument/2006/relationships/slide" Target="slides/slide119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150" Type="http://schemas.openxmlformats.org/officeDocument/2006/relationships/slide" Target="slides/slide130.xml"/><Relationship Id="rId155" Type="http://schemas.openxmlformats.org/officeDocument/2006/relationships/slide" Target="slides/slide135.xml"/><Relationship Id="rId171" Type="http://schemas.openxmlformats.org/officeDocument/2006/relationships/tableStyles" Target="tableStyle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59" Type="http://schemas.openxmlformats.org/officeDocument/2006/relationships/slide" Target="slides/slide39.xml"/><Relationship Id="rId103" Type="http://schemas.openxmlformats.org/officeDocument/2006/relationships/slide" Target="slides/slide83.xml"/><Relationship Id="rId108" Type="http://schemas.openxmlformats.org/officeDocument/2006/relationships/slide" Target="slides/slide88.xml"/><Relationship Id="rId124" Type="http://schemas.openxmlformats.org/officeDocument/2006/relationships/slide" Target="slides/slide104.xml"/><Relationship Id="rId129" Type="http://schemas.openxmlformats.org/officeDocument/2006/relationships/slide" Target="slides/slide109.xml"/><Relationship Id="rId54" Type="http://schemas.openxmlformats.org/officeDocument/2006/relationships/slide" Target="slides/slide34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40" Type="http://schemas.openxmlformats.org/officeDocument/2006/relationships/slide" Target="slides/slide120.xml"/><Relationship Id="rId145" Type="http://schemas.openxmlformats.org/officeDocument/2006/relationships/slide" Target="slides/slide125.xml"/><Relationship Id="rId161" Type="http://schemas.openxmlformats.org/officeDocument/2006/relationships/slide" Target="slides/slide141.xml"/><Relationship Id="rId16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6" Type="http://schemas.openxmlformats.org/officeDocument/2006/relationships/slide" Target="slides/slide86.xml"/><Relationship Id="rId114" Type="http://schemas.openxmlformats.org/officeDocument/2006/relationships/slide" Target="slides/slide94.xml"/><Relationship Id="rId119" Type="http://schemas.openxmlformats.org/officeDocument/2006/relationships/slide" Target="slides/slide99.xml"/><Relationship Id="rId127" Type="http://schemas.openxmlformats.org/officeDocument/2006/relationships/slide" Target="slides/slide10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openxmlformats.org/officeDocument/2006/relationships/slide" Target="slides/slide74.xml"/><Relationship Id="rId99" Type="http://schemas.openxmlformats.org/officeDocument/2006/relationships/slide" Target="slides/slide79.xml"/><Relationship Id="rId101" Type="http://schemas.openxmlformats.org/officeDocument/2006/relationships/slide" Target="slides/slide81.xml"/><Relationship Id="rId122" Type="http://schemas.openxmlformats.org/officeDocument/2006/relationships/slide" Target="slides/slide102.xml"/><Relationship Id="rId130" Type="http://schemas.openxmlformats.org/officeDocument/2006/relationships/slide" Target="slides/slide110.xml"/><Relationship Id="rId135" Type="http://schemas.openxmlformats.org/officeDocument/2006/relationships/slide" Target="slides/slide115.xml"/><Relationship Id="rId143" Type="http://schemas.openxmlformats.org/officeDocument/2006/relationships/slide" Target="slides/slide123.xml"/><Relationship Id="rId148" Type="http://schemas.openxmlformats.org/officeDocument/2006/relationships/slide" Target="slides/slide128.xml"/><Relationship Id="rId151" Type="http://schemas.openxmlformats.org/officeDocument/2006/relationships/slide" Target="slides/slide131.xml"/><Relationship Id="rId156" Type="http://schemas.openxmlformats.org/officeDocument/2006/relationships/slide" Target="slides/slide136.xml"/><Relationship Id="rId164" Type="http://schemas.openxmlformats.org/officeDocument/2006/relationships/slide" Target="slides/slide144.xml"/><Relationship Id="rId16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109" Type="http://schemas.openxmlformats.org/officeDocument/2006/relationships/slide" Target="slides/slide8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104" Type="http://schemas.openxmlformats.org/officeDocument/2006/relationships/slide" Target="slides/slide84.xml"/><Relationship Id="rId120" Type="http://schemas.openxmlformats.org/officeDocument/2006/relationships/slide" Target="slides/slide100.xml"/><Relationship Id="rId125" Type="http://schemas.openxmlformats.org/officeDocument/2006/relationships/slide" Target="slides/slide105.xml"/><Relationship Id="rId141" Type="http://schemas.openxmlformats.org/officeDocument/2006/relationships/slide" Target="slides/slide121.xml"/><Relationship Id="rId146" Type="http://schemas.openxmlformats.org/officeDocument/2006/relationships/slide" Target="slides/slide126.xml"/><Relationship Id="rId167" Type="http://schemas.openxmlformats.org/officeDocument/2006/relationships/tags" Target="tags/tag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162" Type="http://schemas.openxmlformats.org/officeDocument/2006/relationships/slide" Target="slides/slide14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4" Type="http://schemas.openxmlformats.org/officeDocument/2006/relationships/slide" Target="slides/slide4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66" Type="http://schemas.openxmlformats.org/officeDocument/2006/relationships/slide" Target="slides/slide46.xml"/><Relationship Id="rId87" Type="http://schemas.openxmlformats.org/officeDocument/2006/relationships/slide" Target="slides/slide67.xml"/><Relationship Id="rId110" Type="http://schemas.openxmlformats.org/officeDocument/2006/relationships/slide" Target="slides/slide90.xml"/><Relationship Id="rId115" Type="http://schemas.openxmlformats.org/officeDocument/2006/relationships/slide" Target="slides/slide95.xml"/><Relationship Id="rId131" Type="http://schemas.openxmlformats.org/officeDocument/2006/relationships/slide" Target="slides/slide111.xml"/><Relationship Id="rId136" Type="http://schemas.openxmlformats.org/officeDocument/2006/relationships/slide" Target="slides/slide116.xml"/><Relationship Id="rId157" Type="http://schemas.openxmlformats.org/officeDocument/2006/relationships/slide" Target="slides/slide137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152" Type="http://schemas.openxmlformats.org/officeDocument/2006/relationships/slide" Target="slides/slide13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56" Type="http://schemas.openxmlformats.org/officeDocument/2006/relationships/slide" Target="slides/slide36.xml"/><Relationship Id="rId77" Type="http://schemas.openxmlformats.org/officeDocument/2006/relationships/slide" Target="slides/slide57.xml"/><Relationship Id="rId100" Type="http://schemas.openxmlformats.org/officeDocument/2006/relationships/slide" Target="slides/slide80.xml"/><Relationship Id="rId105" Type="http://schemas.openxmlformats.org/officeDocument/2006/relationships/slide" Target="slides/slide85.xml"/><Relationship Id="rId126" Type="http://schemas.openxmlformats.org/officeDocument/2006/relationships/slide" Target="slides/slide106.xml"/><Relationship Id="rId147" Type="http://schemas.openxmlformats.org/officeDocument/2006/relationships/slide" Target="slides/slide127.xml"/><Relationship Id="rId16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93" Type="http://schemas.openxmlformats.org/officeDocument/2006/relationships/slide" Target="slides/slide73.xml"/><Relationship Id="rId98" Type="http://schemas.openxmlformats.org/officeDocument/2006/relationships/slide" Target="slides/slide78.xml"/><Relationship Id="rId121" Type="http://schemas.openxmlformats.org/officeDocument/2006/relationships/slide" Target="slides/slide101.xml"/><Relationship Id="rId142" Type="http://schemas.openxmlformats.org/officeDocument/2006/relationships/slide" Target="slides/slide122.xml"/><Relationship Id="rId163" Type="http://schemas.openxmlformats.org/officeDocument/2006/relationships/slide" Target="slides/slide14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5.xml"/><Relationship Id="rId46" Type="http://schemas.openxmlformats.org/officeDocument/2006/relationships/slide" Target="slides/slide26.xml"/><Relationship Id="rId67" Type="http://schemas.openxmlformats.org/officeDocument/2006/relationships/slide" Target="slides/slide47.xml"/><Relationship Id="rId116" Type="http://schemas.openxmlformats.org/officeDocument/2006/relationships/slide" Target="slides/slide96.xml"/><Relationship Id="rId137" Type="http://schemas.openxmlformats.org/officeDocument/2006/relationships/slide" Target="slides/slide117.xml"/><Relationship Id="rId158" Type="http://schemas.openxmlformats.org/officeDocument/2006/relationships/slide" Target="slides/slide1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62" Type="http://schemas.openxmlformats.org/officeDocument/2006/relationships/slide" Target="slides/slide42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111" Type="http://schemas.openxmlformats.org/officeDocument/2006/relationships/slide" Target="slides/slide91.xml"/><Relationship Id="rId132" Type="http://schemas.openxmlformats.org/officeDocument/2006/relationships/slide" Target="slides/slide112.xml"/><Relationship Id="rId153" Type="http://schemas.openxmlformats.org/officeDocument/2006/relationships/slide" Target="slides/slide1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E01E42-8EB4-4438-A26F-64B88814230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35965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21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907"/>
            <a:ext cx="4890665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คลิกเพื่อแก้ไขลักษณะข้อความหลัก</a:t>
            </a:r>
          </a:p>
          <a:p>
            <a:pPr lvl="1"/>
            <a:r>
              <a:rPr lang="th-TH" noProof="0" smtClean="0"/>
              <a:t>ระดับสอง</a:t>
            </a:r>
          </a:p>
          <a:p>
            <a:pPr lvl="2"/>
            <a:r>
              <a:rPr lang="th-TH" noProof="0" smtClean="0"/>
              <a:t>ระดับสาม</a:t>
            </a:r>
          </a:p>
          <a:p>
            <a:pPr lvl="3"/>
            <a:r>
              <a:rPr lang="th-TH" noProof="0" smtClean="0"/>
              <a:t>ระดับสี่</a:t>
            </a:r>
          </a:p>
          <a:p>
            <a:pPr lvl="4"/>
            <a:r>
              <a:rPr lang="th-TH" noProof="0" smtClean="0"/>
              <a:t>ระดับห้า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fld id="{63A38D14-D2B0-445C-BEBD-099D75D6401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99262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674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349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023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6977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3719" algn="l" defTabSz="9134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460" algn="l" defTabSz="9134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200" algn="l" defTabSz="9134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942" algn="l" defTabSz="9134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40554-6C9C-4F1D-995C-9992337E1BA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24940721-FEB1-47C6-90DD-6545AFA7FBB1}" type="slidenum">
              <a:rPr lang="en-US" sz="1800" smtClean="0">
                <a:solidFill>
                  <a:srgbClr val="000000"/>
                </a:solidFill>
                <a:latin typeface="Angsana New" pitchFamily="18" charset="-34"/>
              </a:rPr>
              <a:pPr eaLnBrk="1" hangingPunct="1"/>
              <a:t>44</a:t>
            </a:fld>
            <a:endParaRPr lang="th-TH" sz="1800" smtClean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A38D14-D2B0-445C-BEBD-099D75D6401F}" type="slidenum">
              <a:rPr lang="en-US" smtClean="0"/>
              <a:pPr>
                <a:defRPr/>
              </a:pPr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96718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40554-6C9C-4F1D-995C-9992337E1BA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6"/>
          <p:cNvSpPr txBox="1">
            <a:spLocks noGrp="1" noChangeArrowheads="1"/>
          </p:cNvSpPr>
          <p:nvPr/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Angsana New" pitchFamily="18" charset="-34"/>
              </a:rPr>
              <a:t>เสมอ กาฬภักดี-จัดทำ</a:t>
            </a:r>
            <a:endParaRPr lang="th-TH" sz="180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4F1A1-C9CF-4E98-9A78-5F998A6B4952}" type="slidenum">
              <a:rPr lang="en-US">
                <a:solidFill>
                  <a:prstClr val="black"/>
                </a:solidFill>
              </a:rPr>
              <a:pPr/>
              <a:t>78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5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43DD2-D4C9-4950-AD9A-3542CF09E745}" type="slidenum">
              <a:rPr lang="en-US">
                <a:solidFill>
                  <a:prstClr val="black"/>
                </a:solidFill>
              </a:rPr>
              <a:pPr/>
              <a:t>79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8F7D4-EEDD-4E73-AE2A-2D4BE13E5C6B}" type="slidenum">
              <a:rPr lang="en-US">
                <a:solidFill>
                  <a:prstClr val="black"/>
                </a:solidFill>
              </a:rPr>
              <a:pPr/>
              <a:t>80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8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A38D14-D2B0-445C-BEBD-099D75D6401F}" type="slidenum">
              <a:rPr lang="en-US" smtClean="0"/>
              <a:pPr>
                <a:defRPr/>
              </a:pPr>
              <a:t>81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A38D14-D2B0-445C-BEBD-099D75D640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74789E8C-3A94-4537-B238-FB39DF850DE9}" type="slidenum">
              <a:rPr lang="en-US">
                <a:solidFill>
                  <a:prstClr val="black"/>
                </a:solidFill>
              </a:rPr>
              <a:pPr>
                <a:defRPr/>
              </a:pPr>
              <a:t>83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038" y="4716028"/>
            <a:ext cx="4895013" cy="446714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32803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h-TH" smtClean="0"/>
          </a:p>
        </p:txBody>
      </p:sp>
      <p:sp>
        <p:nvSpPr>
          <p:cNvPr id="33280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781C7594-77EA-48B0-BE9D-15A6BFB365F6}" type="slidenum">
              <a:rPr lang="en-US" sz="1800" smtClean="0">
                <a:solidFill>
                  <a:srgbClr val="000000"/>
                </a:solidFill>
                <a:latin typeface="Angsana New" pitchFamily="18" charset="-34"/>
              </a:rPr>
              <a:pPr eaLnBrk="1" hangingPunct="1"/>
              <a:t>93</a:t>
            </a:fld>
            <a:endParaRPr lang="th-TH" sz="1800" smtClean="0">
              <a:solidFill>
                <a:srgbClr val="000000"/>
              </a:solidFill>
              <a:latin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A6A6A97B-EB2E-4D4A-8785-EEF07ECEEF97}" type="slidenum">
              <a:rPr lang="en-US" sz="1800" smtClean="0">
                <a:solidFill>
                  <a:srgbClr val="000000"/>
                </a:solidFill>
                <a:latin typeface="Angsana New" pitchFamily="18" charset="-34"/>
              </a:rPr>
              <a:pPr eaLnBrk="1" hangingPunct="1"/>
              <a:t>98</a:t>
            </a:fld>
            <a:endParaRPr lang="th-TH" sz="1800" smtClean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KodchiangUPC" pitchFamily="18" charset="-34"/>
              </a:rPr>
              <a:t>เสมอ กาฬภักดี-จัดทำ</a:t>
            </a:r>
            <a:endParaRPr lang="th-TH" sz="1800" smtClean="0">
              <a:solidFill>
                <a:srgbClr val="000000"/>
              </a:solidFill>
              <a:latin typeface="KodchiangUPC" pitchFamily="18" charset="-34"/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เสมอ กาฬภักดี-จัดทำ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187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187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670" y="4714184"/>
            <a:ext cx="4893752" cy="4469424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เสมอ กาฬภักดี-จัดทำ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190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เสมอ กาฬภักดี-จัดทำ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208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962D0-AC78-4A5D-B145-B13FFB4E7453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60273421-D1FF-4B6B-960C-2F0E0A80A399}" type="slidenum">
              <a:rPr lang="en-US" sz="1800" smtClean="0">
                <a:solidFill>
                  <a:prstClr val="black"/>
                </a:solidFill>
                <a:latin typeface="Angsana New" pitchFamily="18" charset="-34"/>
              </a:rPr>
              <a:pPr eaLnBrk="1" hangingPunct="1"/>
              <a:t>6</a:t>
            </a:fld>
            <a:endParaRPr lang="th-TH" sz="1800" smtClean="0">
              <a:solidFill>
                <a:prstClr val="black"/>
              </a:solidFill>
              <a:latin typeface="Angsana New" pitchFamily="18" charset="-34"/>
            </a:endParaRPr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23587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323588" name="ตัวแทนหมายเลขภาพนิ่ง 3"/>
          <p:cNvSpPr txBox="1">
            <a:spLocks noGrp="1"/>
          </p:cNvSpPr>
          <p:nvPr/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 eaLnBrk="1" hangingPunct="1"/>
            <a:fld id="{9B06A345-5938-43AC-B255-2747192DFDCB}" type="slidenum">
              <a:rPr lang="en-US" sz="1800">
                <a:solidFill>
                  <a:srgbClr val="000000"/>
                </a:solidFill>
                <a:latin typeface="Angsana New" pitchFamily="18" charset="-34"/>
              </a:rPr>
              <a:pPr algn="r" eaLnBrk="1" hangingPunct="1"/>
              <a:t>16</a:t>
            </a:fld>
            <a:endParaRPr lang="th-TH" sz="1800">
              <a:solidFill>
                <a:srgbClr val="000000"/>
              </a:solidFill>
              <a:latin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9pPr>
          </a:lstStyle>
          <a:p>
            <a:pPr>
              <a:defRPr/>
            </a:pPr>
            <a:fld id="{7C72D8B9-37EE-4D9E-8C67-42711F36A5EF}" type="slidenum">
              <a:rPr lang="en-US" sz="1800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th-TH" sz="1800" smtClean="0">
              <a:solidFill>
                <a:srgbClr val="000000"/>
              </a:solidFill>
            </a:endParaRPr>
          </a:p>
        </p:txBody>
      </p:sp>
      <p:sp>
        <p:nvSpPr>
          <p:cNvPr id="233475" name="Rectangle 1031"/>
          <p:cNvSpPr txBox="1">
            <a:spLocks noGrp="1" noChangeArrowheads="1"/>
          </p:cNvSpPr>
          <p:nvPr/>
        </p:nvSpPr>
        <p:spPr bwMode="auto">
          <a:xfrm>
            <a:off x="3779150" y="9430091"/>
            <a:ext cx="2888395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fld id="{4E31BD5B-2AF9-4E30-BFB9-19CA9C03C786}" type="slidenum">
              <a:rPr lang="en-US" sz="1200" b="1" smtClean="0">
                <a:solidFill>
                  <a:srgbClr val="000000"/>
                </a:solidFill>
                <a:cs typeface="Angsana New" pitchFamily="18" charset="-34"/>
              </a:rPr>
              <a:pPr algn="r"/>
              <a:t>29</a:t>
            </a:fld>
            <a:endParaRPr lang="th-TH" sz="1200" b="1" smtClean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233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</p:spPr>
        <p:txBody>
          <a:bodyPr/>
          <a:lstStyle/>
          <a:p>
            <a:endParaRPr lang="th-TH" sz="28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 txBox="1">
            <a:spLocks noGrp="1" noChangeArrowheads="1"/>
          </p:cNvSpPr>
          <p:nvPr/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 eaLnBrk="1" hangingPunct="1"/>
            <a:fld id="{2192B3D9-F4DD-43DA-AD24-C96E574DA0FA}" type="slidenum">
              <a:rPr lang="en-US" sz="1800">
                <a:solidFill>
                  <a:srgbClr val="000000"/>
                </a:solidFill>
                <a:latin typeface="Angsana New" pitchFamily="18" charset="-34"/>
              </a:rPr>
              <a:pPr algn="r" eaLnBrk="1" hangingPunct="1"/>
              <a:t>31</a:t>
            </a:fld>
            <a:endParaRPr lang="th-TH" sz="180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7F7A4A5B-D325-479F-987C-595195A5A5C0}" type="slidenum">
              <a:rPr lang="en-US" sz="1800" smtClean="0">
                <a:solidFill>
                  <a:srgbClr val="000000"/>
                </a:solidFill>
                <a:latin typeface="Angsana New" pitchFamily="18" charset="-34"/>
              </a:rPr>
              <a:pPr eaLnBrk="1" hangingPunct="1"/>
              <a:t>33</a:t>
            </a:fld>
            <a:endParaRPr lang="th-TH" sz="1800" smtClean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BBBB9B52-FD1C-4279-967F-94DCE3F0DAA8}" type="slidenum">
              <a:rPr lang="en-US" sz="1800" smtClean="0">
                <a:solidFill>
                  <a:srgbClr val="000000"/>
                </a:solidFill>
                <a:latin typeface="Angsana New" pitchFamily="18" charset="-34"/>
              </a:rPr>
              <a:pPr eaLnBrk="1" hangingPunct="1"/>
              <a:t>34</a:t>
            </a:fld>
            <a:endParaRPr lang="th-TH" sz="1800" smtClean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40" indent="0" algn="ctr">
              <a:buNone/>
              <a:defRPr/>
            </a:lvl2pPr>
            <a:lvl3pPr marL="913490" indent="0" algn="ctr">
              <a:buNone/>
              <a:defRPr/>
            </a:lvl3pPr>
            <a:lvl4pPr marL="1370230" indent="0" algn="ctr">
              <a:buNone/>
              <a:defRPr/>
            </a:lvl4pPr>
            <a:lvl5pPr marL="1826977" indent="0" algn="ctr">
              <a:buNone/>
              <a:defRPr/>
            </a:lvl5pPr>
            <a:lvl6pPr marL="2283719" indent="0" algn="ctr">
              <a:buNone/>
              <a:defRPr/>
            </a:lvl6pPr>
            <a:lvl7pPr marL="2740460" indent="0" algn="ctr">
              <a:buNone/>
              <a:defRPr/>
            </a:lvl7pPr>
            <a:lvl8pPr marL="3197200" indent="0" algn="ctr">
              <a:buNone/>
              <a:defRPr/>
            </a:lvl8pPr>
            <a:lvl9pPr marL="3653942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9DFF2-2902-4CEF-B6E0-87F9A50AD36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36080928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A798-6883-4CCD-A21F-9904BC2742B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27832180"/>
      </p:ext>
    </p:extLst>
  </p:cSld>
  <p:clrMapOvr>
    <a:masterClrMapping/>
  </p:clrMapOvr>
  <p:transition>
    <p:pull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15E5-9685-4C46-9280-F8D1EB05545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10960992"/>
      </p:ext>
    </p:extLst>
  </p:cSld>
  <p:clrMapOvr>
    <a:masterClrMapping/>
  </p:clrMapOvr>
  <p:transition>
    <p:pull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D46F5-08CC-4912-B86D-B2B5B23EA41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34506344"/>
      </p:ext>
    </p:extLst>
  </p:cSld>
  <p:clrMapOvr>
    <a:masterClrMapping/>
  </p:clrMapOvr>
  <p:transition>
    <p:pull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66DD1-1DFB-40D2-A30E-59762122B88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36582188"/>
      </p:ext>
    </p:extLst>
  </p:cSld>
  <p:clrMapOvr>
    <a:masterClrMapping/>
  </p:clrMapOvr>
  <p:transition>
    <p:pull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E0645-8952-4A15-AE03-59AD6FF91FD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0605280"/>
      </p:ext>
    </p:extLst>
  </p:cSld>
  <p:clrMapOvr>
    <a:masterClrMapping/>
  </p:clrMapOvr>
  <p:transition>
    <p:pull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1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10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D9C31-0B6A-46EC-8DC7-1FA58D44C5A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26809842"/>
      </p:ext>
    </p:extLst>
  </p:cSld>
  <p:clrMapOvr>
    <a:masterClrMapping/>
  </p:clrMapOvr>
  <p:transition>
    <p:pull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40" indent="0">
              <a:buNone/>
              <a:defRPr sz="2800"/>
            </a:lvl2pPr>
            <a:lvl3pPr marL="913490" indent="0">
              <a:buNone/>
              <a:defRPr sz="2400"/>
            </a:lvl3pPr>
            <a:lvl4pPr marL="1370230" indent="0">
              <a:buNone/>
              <a:defRPr sz="2000"/>
            </a:lvl4pPr>
            <a:lvl5pPr marL="1826977" indent="0">
              <a:buNone/>
              <a:defRPr sz="2000"/>
            </a:lvl5pPr>
            <a:lvl6pPr marL="2283719" indent="0">
              <a:buNone/>
              <a:defRPr sz="2000"/>
            </a:lvl6pPr>
            <a:lvl7pPr marL="2740460" indent="0">
              <a:buNone/>
              <a:defRPr sz="2000"/>
            </a:lvl7pPr>
            <a:lvl8pPr marL="3197200" indent="0">
              <a:buNone/>
              <a:defRPr sz="2000"/>
            </a:lvl8pPr>
            <a:lvl9pPr marL="3653942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B647-AC9A-4DDA-9D05-E4AF6672380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3068846"/>
      </p:ext>
    </p:extLst>
  </p:cSld>
  <p:clrMapOvr>
    <a:masterClrMapping/>
  </p:clrMapOvr>
  <p:transition>
    <p:pull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3B12D-8853-4872-844F-5D207EA01BC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39207973"/>
      </p:ext>
    </p:extLst>
  </p:cSld>
  <p:clrMapOvr>
    <a:masterClrMapping/>
  </p:clrMapOvr>
  <p:transition>
    <p:pull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9589-12CD-4331-B41F-248EE46E24F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03778751"/>
      </p:ext>
    </p:extLst>
  </p:cSld>
  <p:clrMapOvr>
    <a:masterClrMapping/>
  </p:clrMapOvr>
  <p:transition>
    <p:pull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EB68A-283D-4FB5-88C9-4B3705B773F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37212482"/>
      </p:ext>
    </p:extLst>
  </p:cSld>
  <p:clrMapOvr>
    <a:masterClrMapping/>
  </p:clrMapOvr>
  <p:transition>
    <p:pull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89E03-AE5B-4DC7-BDEA-16F4D848AF2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87866244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4AB1-FEE2-4934-9AE1-389801AF4DB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50790526"/>
      </p:ext>
    </p:extLst>
  </p:cSld>
  <p:clrMapOvr>
    <a:masterClrMapping/>
  </p:clrMapOvr>
  <p:transition>
    <p:pull dir="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D585-70CD-4CDC-9F93-05DE63552AE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30659634"/>
      </p:ext>
    </p:extLst>
  </p:cSld>
  <p:clrMapOvr>
    <a:masterClrMapping/>
  </p:clrMapOvr>
  <p:transition>
    <p:pull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011C6-41E4-425A-B416-1D51433FBF6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12213997"/>
      </p:ext>
    </p:extLst>
  </p:cSld>
  <p:clrMapOvr>
    <a:masterClrMapping/>
  </p:clrMapOvr>
  <p:transition>
    <p:pull dir="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1C060-DA2E-4FDD-89E8-99717F1E8F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4788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1A1E3-3F5A-40CD-9EA9-8D78E2A1BA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8653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7F911-A0FC-406D-A6E7-18376D47A5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6535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75E91-67DD-4851-B101-632488433F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9870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C6D72-E521-4D82-845F-CE9F8AA090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0760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A5BCE-374D-4A02-A789-2D4BD0F882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0198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CD699-B275-48D1-A2AC-1E931C3CE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2034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7A363-248E-4EAB-91F3-29FFBC81A3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354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07072-B80C-457B-9EA0-D25AC4C018F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3161636"/>
      </p:ext>
    </p:extLst>
  </p:cSld>
  <p:clrMapOvr>
    <a:masterClrMapping/>
  </p:clrMapOvr>
  <p:transition>
    <p:pull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60A52-22BC-436A-A3A3-C179F90155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1861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BD921-FBCB-40FD-A8A4-7C5E691021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5758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195A-9FC0-4443-AED4-EB55EA2C4E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7087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3540A-FE58-492E-B6B0-8F813984F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547948"/>
      </p:ext>
    </p:extLst>
  </p:cSld>
  <p:clrMapOvr>
    <a:masterClrMapping/>
  </p:clrMapOvr>
  <p:transition>
    <p:pull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8F34A-F5A9-438F-AA23-86A1001EDF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38976"/>
      </p:ext>
    </p:extLst>
  </p:cSld>
  <p:clrMapOvr>
    <a:masterClrMapping/>
  </p:clrMapOvr>
  <p:transition>
    <p:pull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3A072-8168-4F6E-993E-14D117B8C8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809044"/>
      </p:ext>
    </p:extLst>
  </p:cSld>
  <p:clrMapOvr>
    <a:masterClrMapping/>
  </p:clrMapOvr>
  <p:transition>
    <p:pull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57CC-C3B0-411A-9B10-E1B53187C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008614"/>
      </p:ext>
    </p:extLst>
  </p:cSld>
  <p:clrMapOvr>
    <a:masterClrMapping/>
  </p:clrMapOvr>
  <p:transition>
    <p:pull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88020-E3A5-4954-B334-939DB2619B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897225"/>
      </p:ext>
    </p:extLst>
  </p:cSld>
  <p:clrMapOvr>
    <a:masterClrMapping/>
  </p:clrMapOvr>
  <p:transition>
    <p:pull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E966-5E25-4233-860B-E6749B57A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756880"/>
      </p:ext>
    </p:extLst>
  </p:cSld>
  <p:clrMapOvr>
    <a:masterClrMapping/>
  </p:clrMapOvr>
  <p:transition>
    <p:pull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DB78-62D7-4E8D-8999-806BEB1338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006727"/>
      </p:ext>
    </p:extLst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FD09-1459-4F66-8049-87D3BFE92BD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88651360"/>
      </p:ext>
    </p:extLst>
  </p:cSld>
  <p:clrMapOvr>
    <a:masterClrMapping/>
  </p:clrMapOvr>
  <p:transition>
    <p:pull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39A85-059C-4AF3-A8C8-E6F6D0553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378166"/>
      </p:ext>
    </p:extLst>
  </p:cSld>
  <p:clrMapOvr>
    <a:masterClrMapping/>
  </p:clrMapOvr>
  <p:transition>
    <p:pull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D0C1C-23BC-4911-91D0-1D809664FC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388294"/>
      </p:ext>
    </p:extLst>
  </p:cSld>
  <p:clrMapOvr>
    <a:masterClrMapping/>
  </p:clrMapOvr>
  <p:transition>
    <p:pull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3F29-E901-4944-9C57-E0BB635732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961930"/>
      </p:ext>
    </p:extLst>
  </p:cSld>
  <p:clrMapOvr>
    <a:masterClrMapping/>
  </p:clrMapOvr>
  <p:transition>
    <p:pull dir="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6840-DD75-435F-A587-EE947FA51E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872397"/>
      </p:ext>
    </p:extLst>
  </p:cSld>
  <p:clrMapOvr>
    <a:masterClrMapping/>
  </p:clrMapOvr>
  <p:transition>
    <p:pull dir="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7DB99-61F5-4BE5-9DAE-BFD265879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124168"/>
      </p:ext>
    </p:extLst>
  </p:cSld>
  <p:clrMapOvr>
    <a:masterClrMapping/>
  </p:clrMapOvr>
  <p:transition>
    <p:pull dir="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96EF2-C3C2-4CA3-B41C-F3500287AA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490348"/>
      </p:ext>
    </p:extLst>
  </p:cSld>
  <p:clrMapOvr>
    <a:masterClrMapping/>
  </p:clrMapOvr>
  <p:transition>
    <p:pull dir="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FB0C1-0338-463E-B7FE-E294AFF4C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179037"/>
      </p:ext>
    </p:extLst>
  </p:cSld>
  <p:clrMapOvr>
    <a:masterClrMapping/>
  </p:clrMapOvr>
  <p:transition>
    <p:pull dir="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32FE-AC9D-4577-87EE-B4A05D8795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210417"/>
      </p:ext>
    </p:extLst>
  </p:cSld>
  <p:clrMapOvr>
    <a:masterClrMapping/>
  </p:clrMapOvr>
  <p:transition>
    <p:pull dir="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0E2E-BE39-4AFD-8415-299A75A07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570440"/>
      </p:ext>
    </p:extLst>
  </p:cSld>
  <p:clrMapOvr>
    <a:masterClrMapping/>
  </p:clrMapOvr>
  <p:transition>
    <p:pull dir="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ตาราง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AA178-CF42-49A7-9D77-71394EA602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18514"/>
      </p:ext>
    </p:extLst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B4B7-849C-4886-AF47-75A61FE33B1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39245654"/>
      </p:ext>
    </p:extLst>
  </p:cSld>
  <p:clrMapOvr>
    <a:masterClrMapping/>
  </p:clrMapOvr>
  <p:transition>
    <p:pull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5F8186F-BD89-4D46-9B79-40A4B22C47FE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1A71E31E-87C6-4854-8590-EE1D51119D7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003963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A91FE25-9E57-4739-9985-CCC271285D2F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C895263F-9F45-4FD3-AED2-29E1F8C7AF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172256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D2324E3-74CE-4724-996B-6060A43D245A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661B9E11-1269-4DE7-AA9C-C503676E311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644748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80CC734-409E-4666-A8BE-1AA0B1009A06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36EDB10B-EFFF-4B8B-9C78-896B819C9A2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879750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3EB6F0E-2C4A-40BB-8B3B-0553F199A49B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EA0A19B6-91A8-4D4B-BDAB-C85F7CBAF63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872450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291A06F-B95C-41C6-96B8-5F8ABDEF7048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20CD7B17-F73E-41E0-8FC9-08D2C8EBE25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753759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BCA4334-0870-470F-9ABE-68339946D612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70B2AAFA-2D15-47C3-94B3-837B05E217B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464107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AD866B3-BEB4-4538-85DB-6198464409F5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C6706EF9-64E6-43E0-BB62-B615ECACB9C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1156005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3BB8565-0F57-4B88-B2AF-5F6AECB0F1F0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A681FF8B-0CBC-4839-97E6-E5F061B5D0D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923142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94EC33D-1B63-4299-A785-070A1B2A1F7A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BBB3839A-919A-4324-8400-DF5CA9D84F3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01856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CA3A4-B036-4DA9-8569-72E963ED18D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56537823"/>
      </p:ext>
    </p:extLst>
  </p:cSld>
  <p:clrMapOvr>
    <a:masterClrMapping/>
  </p:clrMapOvr>
  <p:transition>
    <p:pull dir="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2138D65-D27E-4CB1-AA84-050F61609C93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1D4709BA-5103-4586-8980-81302A45BD5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910405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A17BC37-BB0B-45EC-AFBE-951FD2303709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D3514C1A-DDE8-40D0-A24A-A977581DB5F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823048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B35DC0B-93E1-40BF-8094-47C33E6F3C17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E124CA12-3E37-444D-AFF2-04C0ADCD9AE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201676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D26C470-FF04-4A20-A212-5AA6B171841D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E559D70F-8E6F-4763-BABC-1621C3FA3A9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132158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83566-42DF-4393-A6E0-373141188281}" type="datetime1">
              <a:rPr lang="th-TH"/>
              <a:pPr/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81760-79EE-4D71-9646-B289BE22613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78201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FBD0AAA-9E7D-435C-814D-6D835080594C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A804C92F-87BF-451B-A620-520EE556F83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54712801"/>
      </p:ext>
    </p:extLst>
  </p:cSld>
  <p:clrMapOvr>
    <a:masterClrMapping/>
  </p:clrMapOvr>
  <p:transition spd="slow">
    <p:circl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F5649CE-F8BF-4AB9-832D-19B4D23D9CFD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3E39F49A-C9EF-4586-8470-757004FAE32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29392121"/>
      </p:ext>
    </p:extLst>
  </p:cSld>
  <p:clrMapOvr>
    <a:masterClrMapping/>
  </p:clrMapOvr>
  <p:transition spd="slow">
    <p:circl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8CC7125-9DAA-46EC-BD26-0504061BD6AC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739CB9F5-39F3-4821-9C7B-0E79798B7F7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00602569"/>
      </p:ext>
    </p:extLst>
  </p:cSld>
  <p:clrMapOvr>
    <a:masterClrMapping/>
  </p:clrMapOvr>
  <p:transition spd="slow">
    <p:circl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816C6BB-77AD-4C38-8A78-542AF38F7018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87766845-A8B3-4447-B38E-A2855AA9BB9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5740743"/>
      </p:ext>
    </p:extLst>
  </p:cSld>
  <p:clrMapOvr>
    <a:masterClrMapping/>
  </p:clrMapOvr>
  <p:transition spd="slow">
    <p:circl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6D50085-7B01-49BF-8DF9-6540B60481C8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945BF1BF-7208-47C3-92BD-2A8DC5BAD94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85581595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40" indent="0" algn="ctr">
              <a:buNone/>
              <a:defRPr/>
            </a:lvl2pPr>
            <a:lvl3pPr marL="913490" indent="0" algn="ctr">
              <a:buNone/>
              <a:defRPr/>
            </a:lvl3pPr>
            <a:lvl4pPr marL="1370230" indent="0" algn="ctr">
              <a:buNone/>
              <a:defRPr/>
            </a:lvl4pPr>
            <a:lvl5pPr marL="1826977" indent="0" algn="ctr">
              <a:buNone/>
              <a:defRPr/>
            </a:lvl5pPr>
            <a:lvl6pPr marL="2283719" indent="0" algn="ctr">
              <a:buNone/>
              <a:defRPr/>
            </a:lvl6pPr>
            <a:lvl7pPr marL="2740460" indent="0" algn="ctr">
              <a:buNone/>
              <a:defRPr/>
            </a:lvl7pPr>
            <a:lvl8pPr marL="3197200" indent="0" algn="ctr">
              <a:buNone/>
              <a:defRPr/>
            </a:lvl8pPr>
            <a:lvl9pPr marL="3653942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194C2CE-BE74-4F33-B586-ED015A230BC7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95E536EB-3B32-4608-A945-6A5E85FE0B0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501653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6319587-D94A-4A95-9B22-A08A3B8D30A1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98081B25-C374-4A98-9C14-CC4CBAEB2D4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61177324"/>
      </p:ext>
    </p:extLst>
  </p:cSld>
  <p:clrMapOvr>
    <a:masterClrMapping/>
  </p:clrMapOvr>
  <p:transition spd="slow">
    <p:circl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5BDFDE3-74F7-48BF-A84B-4F97E21BD1AE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D242E1E3-7363-4FFD-9DC0-64FE8E0F507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08004841"/>
      </p:ext>
    </p:extLst>
  </p:cSld>
  <p:clrMapOvr>
    <a:masterClrMapping/>
  </p:clrMapOvr>
  <p:transition spd="slow">
    <p:circl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3F73EA-8931-497C-BCF2-255F44B10B92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D714B824-5D77-4876-8955-60227156E17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32711804"/>
      </p:ext>
    </p:extLst>
  </p:cSld>
  <p:clrMapOvr>
    <a:masterClrMapping/>
  </p:clrMapOvr>
  <p:transition spd="slow">
    <p:circl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9FC1C37-6563-4A22-BDD7-095D5C15BE6D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EA774910-FA34-45EA-9AA8-3DDF4F341D2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58769399"/>
      </p:ext>
    </p:extLst>
  </p:cSld>
  <p:clrMapOvr>
    <a:masterClrMapping/>
  </p:clrMapOvr>
  <p:transition spd="slow">
    <p:circl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AD3A21B-44D2-45C3-A4F5-0E706AD18E5E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DCD9B86F-47EA-44EC-BA7A-E6F02B7D3F0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12709841"/>
      </p:ext>
    </p:extLst>
  </p:cSld>
  <p:clrMapOvr>
    <a:masterClrMapping/>
  </p:clrMapOvr>
  <p:transition spd="slow">
    <p:circl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03A2B09-810D-4297-AF86-2F18D8EF64A2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767D86AD-2D7A-43A7-9B53-539590AEC59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39921112"/>
      </p:ext>
    </p:extLst>
  </p:cSld>
  <p:clrMapOvr>
    <a:masterClrMapping/>
  </p:clrMapOvr>
  <p:transition spd="slow">
    <p:circl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4D58EB9-777C-4791-9627-38DE61045F80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B59536B3-18E7-4BA0-9CEF-F84611EE69C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94394083"/>
      </p:ext>
    </p:extLst>
  </p:cSld>
  <p:clrMapOvr>
    <a:masterClrMapping/>
  </p:clrMapOvr>
  <p:transition spd="slow">
    <p:circl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D2F67BB-93F3-4812-B69C-6A01A4BACE9C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5BBD473D-9F5E-40CE-8FAE-3325B88891C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53121679"/>
      </p:ext>
    </p:extLst>
  </p:cSld>
  <p:clrMapOvr>
    <a:masterClrMapping/>
  </p:clrMapOvr>
  <p:transition spd="slow">
    <p:circl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1735B74-DB2E-43BB-95F0-ECA7E7F6D499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ADA8DD4A-7A82-4D4B-8C23-03C612045A9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23386150"/>
      </p:ext>
    </p:extLst>
  </p:cSld>
  <p:clrMapOvr>
    <a:masterClrMapping/>
  </p:clrMapOvr>
  <p:transition spd="slow">
    <p:circl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9EE496F-2D38-407D-849C-C768D2FAC565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FE70903B-5E16-450B-9DC8-9AA03442E9B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88417103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3FC7134-5A82-4515-8644-D3622BACBC16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9FA4B722-B6BC-4E2F-9EFF-6686A02895D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3376387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40" indent="0" algn="ctr">
              <a:buNone/>
              <a:defRPr/>
            </a:lvl2pPr>
            <a:lvl3pPr marL="913490" indent="0" algn="ctr">
              <a:buNone/>
              <a:defRPr/>
            </a:lvl3pPr>
            <a:lvl4pPr marL="1370230" indent="0" algn="ctr">
              <a:buNone/>
              <a:defRPr/>
            </a:lvl4pPr>
            <a:lvl5pPr marL="1826977" indent="0" algn="ctr">
              <a:buNone/>
              <a:defRPr/>
            </a:lvl5pPr>
            <a:lvl6pPr marL="2283719" indent="0" algn="ctr">
              <a:buNone/>
              <a:defRPr/>
            </a:lvl6pPr>
            <a:lvl7pPr marL="2740460" indent="0" algn="ctr">
              <a:buNone/>
              <a:defRPr/>
            </a:lvl7pPr>
            <a:lvl8pPr marL="3197200" indent="0" algn="ctr">
              <a:buNone/>
              <a:defRPr/>
            </a:lvl8pPr>
            <a:lvl9pPr marL="3653942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9DFF2-2902-4CEF-B6E0-87F9A50AD3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16105"/>
      </p:ext>
    </p:extLst>
  </p:cSld>
  <p:clrMapOvr>
    <a:masterClrMapping/>
  </p:clrMapOvr>
  <p:transition>
    <p:pull dir="d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74126-A5AE-441A-A533-0AFA5A7BE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29633"/>
      </p:ext>
    </p:extLst>
  </p:cSld>
  <p:clrMapOvr>
    <a:masterClrMapping/>
  </p:clrMapOvr>
  <p:transition>
    <p:pull dir="d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40" indent="0">
              <a:buNone/>
              <a:defRPr sz="1800"/>
            </a:lvl2pPr>
            <a:lvl3pPr marL="913490" indent="0">
              <a:buNone/>
              <a:defRPr sz="1600"/>
            </a:lvl3pPr>
            <a:lvl4pPr marL="1370230" indent="0">
              <a:buNone/>
              <a:defRPr sz="1400"/>
            </a:lvl4pPr>
            <a:lvl5pPr marL="1826977" indent="0">
              <a:buNone/>
              <a:defRPr sz="1400"/>
            </a:lvl5pPr>
            <a:lvl6pPr marL="2283719" indent="0">
              <a:buNone/>
              <a:defRPr sz="1400"/>
            </a:lvl6pPr>
            <a:lvl7pPr marL="2740460" indent="0">
              <a:buNone/>
              <a:defRPr sz="1400"/>
            </a:lvl7pPr>
            <a:lvl8pPr marL="3197200" indent="0">
              <a:buNone/>
              <a:defRPr sz="1400"/>
            </a:lvl8pPr>
            <a:lvl9pPr marL="3653942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AED1-367E-4721-AE11-C880584103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16083"/>
      </p:ext>
    </p:extLst>
  </p:cSld>
  <p:clrMapOvr>
    <a:masterClrMapping/>
  </p:clrMapOvr>
  <p:transition>
    <p:pull dir="d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1B4A7-943F-44B0-AD90-5B75503149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471798"/>
      </p:ext>
    </p:extLst>
  </p:cSld>
  <p:clrMapOvr>
    <a:masterClrMapping/>
  </p:clrMapOvr>
  <p:transition>
    <p:pull dir="d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DAF9A-7F22-4D54-8DC3-CDFB3C351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824860"/>
      </p:ext>
    </p:extLst>
  </p:cSld>
  <p:clrMapOvr>
    <a:masterClrMapping/>
  </p:clrMapOvr>
  <p:transition>
    <p:pull dir="d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5CAA-ECB6-496F-B16E-BB037D8F7C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258567"/>
      </p:ext>
    </p:extLst>
  </p:cSld>
  <p:clrMapOvr>
    <a:masterClrMapping/>
  </p:clrMapOvr>
  <p:transition>
    <p:pull dir="d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A201E-4651-4578-A011-C4E64ABB62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550340"/>
      </p:ext>
    </p:extLst>
  </p:cSld>
  <p:clrMapOvr>
    <a:masterClrMapping/>
  </p:clrMapOvr>
  <p:transition>
    <p:pull dir="d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1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10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70902-F876-4199-AEA4-5AA4E9D341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981282"/>
      </p:ext>
    </p:extLst>
  </p:cSld>
  <p:clrMapOvr>
    <a:masterClrMapping/>
  </p:clrMapOvr>
  <p:transition>
    <p:pull dir="d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40" indent="0">
              <a:buNone/>
              <a:defRPr sz="2800"/>
            </a:lvl2pPr>
            <a:lvl3pPr marL="913490" indent="0">
              <a:buNone/>
              <a:defRPr sz="2400"/>
            </a:lvl3pPr>
            <a:lvl4pPr marL="1370230" indent="0">
              <a:buNone/>
              <a:defRPr sz="2000"/>
            </a:lvl4pPr>
            <a:lvl5pPr marL="1826977" indent="0">
              <a:buNone/>
              <a:defRPr sz="2000"/>
            </a:lvl5pPr>
            <a:lvl6pPr marL="2283719" indent="0">
              <a:buNone/>
              <a:defRPr sz="2000"/>
            </a:lvl6pPr>
            <a:lvl7pPr marL="2740460" indent="0">
              <a:buNone/>
              <a:defRPr sz="2000"/>
            </a:lvl7pPr>
            <a:lvl8pPr marL="3197200" indent="0">
              <a:buNone/>
              <a:defRPr sz="2000"/>
            </a:lvl8pPr>
            <a:lvl9pPr marL="3653942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E10E-77D1-4A11-BE57-08E6B8D3D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918051"/>
      </p:ext>
    </p:extLst>
  </p:cSld>
  <p:clrMapOvr>
    <a:masterClrMapping/>
  </p:clrMapOvr>
  <p:transition>
    <p:pull dir="d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A798-6883-4CCD-A21F-9904BC2742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022495"/>
      </p:ext>
    </p:extLst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40" indent="0">
              <a:buNone/>
              <a:defRPr sz="1800"/>
            </a:lvl2pPr>
            <a:lvl3pPr marL="913490" indent="0">
              <a:buNone/>
              <a:defRPr sz="1600"/>
            </a:lvl3pPr>
            <a:lvl4pPr marL="1370230" indent="0">
              <a:buNone/>
              <a:defRPr sz="1400"/>
            </a:lvl4pPr>
            <a:lvl5pPr marL="1826977" indent="0">
              <a:buNone/>
              <a:defRPr sz="1400"/>
            </a:lvl5pPr>
            <a:lvl6pPr marL="2283719" indent="0">
              <a:buNone/>
              <a:defRPr sz="1400"/>
            </a:lvl6pPr>
            <a:lvl7pPr marL="2740460" indent="0">
              <a:buNone/>
              <a:defRPr sz="1400"/>
            </a:lvl7pPr>
            <a:lvl8pPr marL="3197200" indent="0">
              <a:buNone/>
              <a:defRPr sz="1400"/>
            </a:lvl8pPr>
            <a:lvl9pPr marL="3653942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4DC7DA8-71E2-4A87-BDB1-CF7D655C2996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3769A722-736D-4230-B8E9-EEDE7B708AD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2420991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4AB1-FEE2-4934-9AE1-389801AF4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589846"/>
      </p:ext>
    </p:extLst>
  </p:cSld>
  <p:clrMapOvr>
    <a:masterClrMapping/>
  </p:clrMapOvr>
  <p:transition>
    <p:pull dir="d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07072-B80C-457B-9EA0-D25AC4C01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568821"/>
      </p:ext>
    </p:extLst>
  </p:cSld>
  <p:clrMapOvr>
    <a:masterClrMapping/>
  </p:clrMapOvr>
  <p:transition>
    <p:pull dir="d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FD09-1459-4F66-8049-87D3BFE92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114230"/>
      </p:ext>
    </p:extLst>
  </p:cSld>
  <p:clrMapOvr>
    <a:masterClrMapping/>
  </p:clrMapOvr>
  <p:transition>
    <p:pull dir="d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B4B7-849C-4886-AF47-75A61FE33B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991221"/>
      </p:ext>
    </p:extLst>
  </p:cSld>
  <p:clrMapOvr>
    <a:masterClrMapping/>
  </p:clrMapOvr>
  <p:transition>
    <p:pull dir="d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CA3A4-B036-4DA9-8569-72E963ED1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524992"/>
      </p:ext>
    </p:extLst>
  </p:cSld>
  <p:clrMapOvr>
    <a:masterClrMapping/>
  </p:clrMapOvr>
  <p:transition>
    <p:pull dir="d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13C2A-C7B0-4F55-BCDC-4F8A0AE8E8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22164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80D24-9F02-44E2-8E9C-B241B44F81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76073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D2DDC-9553-4373-BB56-FDB11A8DC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9468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D13C5-E490-4A90-A2CB-44384BB242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57873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19D6-F163-4D99-B8EA-322EFFF4F3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6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16B8597-1889-4537-8B2D-984791395BB3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F87182EB-ECF6-4899-B9D2-25953C15532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690102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54CC-DD82-4BCF-93BF-56E2AC094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92965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8C45-AC91-43DB-A218-CDAFD88DDB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9971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25D33-33AC-49AD-B174-52E4E83467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01567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A76D-D9C9-47A9-A38B-A1572AFFE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19938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6DBB-C417-4BFA-B883-CDDDC27B2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0648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E592A-4C5E-4D36-83C6-BEAE66A56D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9487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fld id="{AF43AA9A-5FE7-465A-8556-04C8157A131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30964627"/>
      </p:ext>
    </p:extLst>
  </p:cSld>
  <p:clrMapOvr>
    <a:masterClrMapping/>
  </p:clrMapOvr>
  <p:transition>
    <p:pull dir="d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fld id="{17E77AA5-C132-413D-9085-38B602F7ADC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25414527"/>
      </p:ext>
    </p:extLst>
  </p:cSld>
  <p:clrMapOvr>
    <a:masterClrMapping/>
  </p:clrMapOvr>
  <p:transition>
    <p:pull dir="d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fld id="{D6D90CA7-1E9C-41C9-B854-7B8EF4CC387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00302446"/>
      </p:ext>
    </p:extLst>
  </p:cSld>
  <p:clrMapOvr>
    <a:masterClrMapping/>
  </p:clrMapOvr>
  <p:transition>
    <p:pull dir="d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fld id="{BFA0098F-504E-4BDD-B0F5-7E9A9FA83AE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3464556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74126-A5AE-441A-A533-0AFA5A7BE37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60268748"/>
      </p:ext>
    </p:extLst>
  </p:cSld>
  <p:clrMapOvr>
    <a:masterClrMapping/>
  </p:clrMapOvr>
  <p:transition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CAB5FDD-FD86-4A60-AB2F-A9D3B9279E2E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481890DB-25D7-4802-9CA5-CF8D35291A4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071515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fld id="{BA78CA6C-BAB4-4071-B5EB-DAFB3AD9793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6557671"/>
      </p:ext>
    </p:extLst>
  </p:cSld>
  <p:clrMapOvr>
    <a:masterClrMapping/>
  </p:clrMapOvr>
  <p:transition>
    <p:pull dir="d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fld id="{ED6E87A6-A6C4-495A-8CC2-50A532ABF0E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88281300"/>
      </p:ext>
    </p:extLst>
  </p:cSld>
  <p:clrMapOvr>
    <a:masterClrMapping/>
  </p:clrMapOvr>
  <p:transition>
    <p:pull dir="d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fld id="{7BD5995B-3349-4C13-94D8-5CE8B4EBCDB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81082341"/>
      </p:ext>
    </p:extLst>
  </p:cSld>
  <p:clrMapOvr>
    <a:masterClrMapping/>
  </p:clrMapOvr>
  <p:transition>
    <p:pull dir="d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fld id="{C6ECD04D-F477-4BEC-977C-6861F07EF77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86676721"/>
      </p:ext>
    </p:extLst>
  </p:cSld>
  <p:clrMapOvr>
    <a:masterClrMapping/>
  </p:clrMapOvr>
  <p:transition>
    <p:pull dir="d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fld id="{AEED2F8E-CF55-48B3-8C13-70CE3AE0791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98647262"/>
      </p:ext>
    </p:extLst>
  </p:cSld>
  <p:clrMapOvr>
    <a:masterClrMapping/>
  </p:clrMapOvr>
  <p:transition>
    <p:pull dir="d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fld id="{B2060353-A86B-4A8B-8E80-4B6F480504A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16453778"/>
      </p:ext>
    </p:extLst>
  </p:cSld>
  <p:clrMapOvr>
    <a:masterClrMapping/>
  </p:clrMapOvr>
  <p:transition>
    <p:pull dir="d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fld id="{C6E035A3-B639-43DB-A17F-3CF4582B82D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70708608"/>
      </p:ext>
    </p:extLst>
  </p:cSld>
  <p:clrMapOvr>
    <a:masterClrMapping/>
  </p:clrMapOvr>
  <p:transition>
    <p:pull dir="d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fld id="{83CB6BB3-6262-4CC9-89DF-2BD08711806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39801223"/>
      </p:ext>
    </p:extLst>
  </p:cSld>
  <p:clrMapOvr>
    <a:masterClrMapping/>
  </p:clrMapOvr>
  <p:transition>
    <p:pull dir="d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fld id="{0C838837-942E-4BA3-BAFA-75EB5B4B0EC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87049332"/>
      </p:ext>
    </p:extLst>
  </p:cSld>
  <p:clrMapOvr>
    <a:masterClrMapping/>
  </p:clrMapOvr>
  <p:transition>
    <p:pull dir="d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CDC81-2DD1-460E-A659-0D53AC979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730007"/>
      </p:ext>
    </p:extLst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EC8E4B-7489-4C8E-AACB-5E7EFF3F73C0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6037A3F4-99DE-4C0E-A049-2B6F4C169D3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2622899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F835-1870-4487-BBA7-D3F297B1B8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06616"/>
      </p:ext>
    </p:extLst>
  </p:cSld>
  <p:clrMapOvr>
    <a:masterClrMapping/>
  </p:clrMapOvr>
  <p:transition>
    <p:pull dir="d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B10C-B528-473C-83F6-C9D5FBF80D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775841"/>
      </p:ext>
    </p:extLst>
  </p:cSld>
  <p:clrMapOvr>
    <a:masterClrMapping/>
  </p:clrMapOvr>
  <p:transition>
    <p:pull dir="d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B6DAE-D404-49E5-969D-8A3808DECE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374185"/>
      </p:ext>
    </p:extLst>
  </p:cSld>
  <p:clrMapOvr>
    <a:masterClrMapping/>
  </p:clrMapOvr>
  <p:transition>
    <p:pull dir="d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CAB4B-C50A-47D1-8D64-606AD3DD07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509611"/>
      </p:ext>
    </p:extLst>
  </p:cSld>
  <p:clrMapOvr>
    <a:masterClrMapping/>
  </p:clrMapOvr>
  <p:transition>
    <p:pull dir="d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1868-75AE-44F3-8F8E-5CFE1A2050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672479"/>
      </p:ext>
    </p:extLst>
  </p:cSld>
  <p:clrMapOvr>
    <a:masterClrMapping/>
  </p:clrMapOvr>
  <p:transition>
    <p:pull dir="d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2AA4B-45CE-4316-8C41-97A9C5F7E1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000628"/>
      </p:ext>
    </p:extLst>
  </p:cSld>
  <p:clrMapOvr>
    <a:masterClrMapping/>
  </p:clrMapOvr>
  <p:transition>
    <p:pull dir="d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DDA42-C0A8-43EC-BD27-6012E9501A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928976"/>
      </p:ext>
    </p:extLst>
  </p:cSld>
  <p:clrMapOvr>
    <a:masterClrMapping/>
  </p:clrMapOvr>
  <p:transition>
    <p:pull dir="d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3C769-A6B4-41A9-8BED-66B40B98FB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462820"/>
      </p:ext>
    </p:extLst>
  </p:cSld>
  <p:clrMapOvr>
    <a:masterClrMapping/>
  </p:clrMapOvr>
  <p:transition>
    <p:pull dir="d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40553-053C-49E4-B53D-939FA95388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227622"/>
      </p:ext>
    </p:extLst>
  </p:cSld>
  <p:clrMapOvr>
    <a:masterClrMapping/>
  </p:clrMapOvr>
  <p:transition>
    <p:pull dir="d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B197C-7B94-499E-87FA-DB3AE86C2F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880790"/>
      </p:ext>
    </p:extLst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15944B1-F2EE-4917-B69E-CBB7D3BADF5C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77CC0726-3728-4D57-B0F7-DD639203FD5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0467626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F47E0E-E381-4C14-9BC5-BFDB9C9EA4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559540"/>
      </p:ext>
    </p:extLst>
  </p:cSld>
  <p:clrMapOvr>
    <a:masterClrMapping/>
  </p:clrMapOvr>
  <p:transition>
    <p:pull dir="d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D05EAC-358A-4578-B64E-62761960D2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909268"/>
      </p:ext>
    </p:extLst>
  </p:cSld>
  <p:clrMapOvr>
    <a:masterClrMapping/>
  </p:clrMapOvr>
  <p:transition>
    <p:pull dir="d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59EF-451D-4B60-9FF4-ECC4E0CDD002}" type="datetime1">
              <a:rPr lang="th-TH">
                <a:solidFill>
                  <a:srgbClr val="000000"/>
                </a:solidFill>
              </a:rPr>
              <a:pPr>
                <a:defRPr/>
              </a:pPr>
              <a:t>28/02/57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DA5AF-3D72-4EFC-8CBD-88D33D3F63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9306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76777-7CBF-4838-8ABF-2035AC97B1EC}" type="datetime1">
              <a:rPr lang="th-TH">
                <a:solidFill>
                  <a:srgbClr val="000000"/>
                </a:solidFill>
              </a:rPr>
              <a:pPr>
                <a:defRPr/>
              </a:pPr>
              <a:t>28/02/57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10DE2-729A-4C06-9DCE-D2C2BCD5AA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05533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5072A-DC6D-493B-AAB0-A7E01DC1AAAB}" type="datetime1">
              <a:rPr lang="th-TH">
                <a:solidFill>
                  <a:srgbClr val="000000"/>
                </a:solidFill>
              </a:rPr>
              <a:pPr>
                <a:defRPr/>
              </a:pPr>
              <a:t>28/02/57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6DC4F-ED9A-47D1-B47D-7FA3C4254C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61363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0477-4AAF-4115-AE7B-B4743530FCAE}" type="datetime1">
              <a:rPr lang="th-TH">
                <a:solidFill>
                  <a:srgbClr val="000000"/>
                </a:solidFill>
              </a:rPr>
              <a:pPr>
                <a:defRPr/>
              </a:pPr>
              <a:t>28/02/57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70D4-6E83-4499-86F0-43CAECA6EE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28318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C0BDE-3C79-408C-ACE7-8100132E22B9}" type="datetime1">
              <a:rPr lang="th-TH">
                <a:solidFill>
                  <a:srgbClr val="000000"/>
                </a:solidFill>
              </a:rPr>
              <a:pPr>
                <a:defRPr/>
              </a:pPr>
              <a:t>28/02/57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7FC9D-4621-47E9-9DA0-E9FEA77BD8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16954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D62AD-3A6B-47C4-BC3C-0C121CE108A8}" type="datetime1">
              <a:rPr lang="th-TH">
                <a:solidFill>
                  <a:srgbClr val="000000"/>
                </a:solidFill>
              </a:rPr>
              <a:pPr>
                <a:defRPr/>
              </a:pPr>
              <a:t>28/02/57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CFB2-9840-48BD-9700-508D8A119E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3730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4F856-FF92-44F4-9910-C75AAE8FA39E}" type="datetime1">
              <a:rPr lang="th-TH">
                <a:solidFill>
                  <a:srgbClr val="000000"/>
                </a:solidFill>
              </a:rPr>
              <a:pPr>
                <a:defRPr/>
              </a:pPr>
              <a:t>28/02/57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14C3-C51C-41B1-B541-9256C77FE9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25263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E58A0-3685-4FCA-AEB9-F4FF9C3A17B6}" type="datetime1">
              <a:rPr lang="th-TH">
                <a:solidFill>
                  <a:srgbClr val="000000"/>
                </a:solidFill>
              </a:rPr>
              <a:pPr>
                <a:defRPr/>
              </a:pPr>
              <a:t>28/02/57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2675-E7C0-4928-B895-7979E7C346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23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1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10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E923E32-33EB-4E09-B3C2-0A3FFBA05187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67CEE00D-0D8C-49EF-BB90-E579811EDFF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82057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E1B0C-931A-4259-BB72-7EC464F07CDC}" type="datetime1">
              <a:rPr lang="th-TH">
                <a:solidFill>
                  <a:srgbClr val="000000"/>
                </a:solidFill>
              </a:rPr>
              <a:pPr>
                <a:defRPr/>
              </a:pPr>
              <a:t>28/02/57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F19A-4E0D-4D20-BF12-8166A728FC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32288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10F37-A191-4486-8A3F-BA2A454817F6}" type="datetime1">
              <a:rPr lang="th-TH">
                <a:solidFill>
                  <a:srgbClr val="000000"/>
                </a:solidFill>
              </a:rPr>
              <a:pPr>
                <a:defRPr/>
              </a:pPr>
              <a:t>28/02/57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0A2D0-B395-477F-8BE6-6E285820A6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69171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0868D-08C3-468B-9E7C-F45FAAB7AD8B}" type="datetime1">
              <a:rPr lang="th-TH">
                <a:solidFill>
                  <a:srgbClr val="000000"/>
                </a:solidFill>
              </a:rPr>
              <a:pPr>
                <a:defRPr/>
              </a:pPr>
              <a:t>28/02/57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5E5BA-719B-45B6-84AB-94AF712249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67840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40" indent="0" algn="ctr">
              <a:buNone/>
              <a:defRPr/>
            </a:lvl2pPr>
            <a:lvl3pPr marL="913490" indent="0" algn="ctr">
              <a:buNone/>
              <a:defRPr/>
            </a:lvl3pPr>
            <a:lvl4pPr marL="1370230" indent="0" algn="ctr">
              <a:buNone/>
              <a:defRPr/>
            </a:lvl4pPr>
            <a:lvl5pPr marL="1826977" indent="0" algn="ctr">
              <a:buNone/>
              <a:defRPr/>
            </a:lvl5pPr>
            <a:lvl6pPr marL="2283719" indent="0" algn="ctr">
              <a:buNone/>
              <a:defRPr/>
            </a:lvl6pPr>
            <a:lvl7pPr marL="2740460" indent="0" algn="ctr">
              <a:buNone/>
              <a:defRPr/>
            </a:lvl7pPr>
            <a:lvl8pPr marL="3197200" indent="0" algn="ctr">
              <a:buNone/>
              <a:defRPr/>
            </a:lvl8pPr>
            <a:lvl9pPr marL="3653942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9DFF2-2902-4CEF-B6E0-87F9A50AD3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926652"/>
      </p:ext>
    </p:extLst>
  </p:cSld>
  <p:clrMapOvr>
    <a:masterClrMapping/>
  </p:clrMapOvr>
  <p:transition>
    <p:pull dir="d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74126-A5AE-441A-A533-0AFA5A7BE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032572"/>
      </p:ext>
    </p:extLst>
  </p:cSld>
  <p:clrMapOvr>
    <a:masterClrMapping/>
  </p:clrMapOvr>
  <p:transition>
    <p:pull dir="d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40" indent="0">
              <a:buNone/>
              <a:defRPr sz="1800"/>
            </a:lvl2pPr>
            <a:lvl3pPr marL="913490" indent="0">
              <a:buNone/>
              <a:defRPr sz="1600"/>
            </a:lvl3pPr>
            <a:lvl4pPr marL="1370230" indent="0">
              <a:buNone/>
              <a:defRPr sz="1400"/>
            </a:lvl4pPr>
            <a:lvl5pPr marL="1826977" indent="0">
              <a:buNone/>
              <a:defRPr sz="1400"/>
            </a:lvl5pPr>
            <a:lvl6pPr marL="2283719" indent="0">
              <a:buNone/>
              <a:defRPr sz="1400"/>
            </a:lvl6pPr>
            <a:lvl7pPr marL="2740460" indent="0">
              <a:buNone/>
              <a:defRPr sz="1400"/>
            </a:lvl7pPr>
            <a:lvl8pPr marL="3197200" indent="0">
              <a:buNone/>
              <a:defRPr sz="1400"/>
            </a:lvl8pPr>
            <a:lvl9pPr marL="3653942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AED1-367E-4721-AE11-C880584103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321490"/>
      </p:ext>
    </p:extLst>
  </p:cSld>
  <p:clrMapOvr>
    <a:masterClrMapping/>
  </p:clrMapOvr>
  <p:transition>
    <p:pull dir="d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1B4A7-943F-44B0-AD90-5B75503149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739036"/>
      </p:ext>
    </p:extLst>
  </p:cSld>
  <p:clrMapOvr>
    <a:masterClrMapping/>
  </p:clrMapOvr>
  <p:transition>
    <p:pull dir="d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DAF9A-7F22-4D54-8DC3-CDFB3C351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656013"/>
      </p:ext>
    </p:extLst>
  </p:cSld>
  <p:clrMapOvr>
    <a:masterClrMapping/>
  </p:clrMapOvr>
  <p:transition>
    <p:pull dir="d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5CAA-ECB6-496F-B16E-BB037D8F7C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358241"/>
      </p:ext>
    </p:extLst>
  </p:cSld>
  <p:clrMapOvr>
    <a:masterClrMapping/>
  </p:clrMapOvr>
  <p:transition>
    <p:pull dir="d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A201E-4651-4578-A011-C4E64ABB62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362074"/>
      </p:ext>
    </p:extLst>
  </p:cSld>
  <p:clrMapOvr>
    <a:masterClrMapping/>
  </p:clrMapOvr>
  <p:transition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40" indent="0">
              <a:buNone/>
              <a:defRPr sz="2800"/>
            </a:lvl2pPr>
            <a:lvl3pPr marL="913490" indent="0">
              <a:buNone/>
              <a:defRPr sz="2400"/>
            </a:lvl3pPr>
            <a:lvl4pPr marL="1370230" indent="0">
              <a:buNone/>
              <a:defRPr sz="2000"/>
            </a:lvl4pPr>
            <a:lvl5pPr marL="1826977" indent="0">
              <a:buNone/>
              <a:defRPr sz="2000"/>
            </a:lvl5pPr>
            <a:lvl6pPr marL="2283719" indent="0">
              <a:buNone/>
              <a:defRPr sz="2000"/>
            </a:lvl6pPr>
            <a:lvl7pPr marL="2740460" indent="0">
              <a:buNone/>
              <a:defRPr sz="2000"/>
            </a:lvl7pPr>
            <a:lvl8pPr marL="3197200" indent="0">
              <a:buNone/>
              <a:defRPr sz="2000"/>
            </a:lvl8pPr>
            <a:lvl9pPr marL="3653942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8F9CC66-8F49-4E63-91E5-B2CFCB6F2428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CEFE5F80-EB8B-4C95-84D4-DB74F785A34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613568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1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10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70902-F876-4199-AEA4-5AA4E9D341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809046"/>
      </p:ext>
    </p:extLst>
  </p:cSld>
  <p:clrMapOvr>
    <a:masterClrMapping/>
  </p:clrMapOvr>
  <p:transition>
    <p:pull dir="d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40" indent="0">
              <a:buNone/>
              <a:defRPr sz="2800"/>
            </a:lvl2pPr>
            <a:lvl3pPr marL="913490" indent="0">
              <a:buNone/>
              <a:defRPr sz="2400"/>
            </a:lvl3pPr>
            <a:lvl4pPr marL="1370230" indent="0">
              <a:buNone/>
              <a:defRPr sz="2000"/>
            </a:lvl4pPr>
            <a:lvl5pPr marL="1826977" indent="0">
              <a:buNone/>
              <a:defRPr sz="2000"/>
            </a:lvl5pPr>
            <a:lvl6pPr marL="2283719" indent="0">
              <a:buNone/>
              <a:defRPr sz="2000"/>
            </a:lvl6pPr>
            <a:lvl7pPr marL="2740460" indent="0">
              <a:buNone/>
              <a:defRPr sz="2000"/>
            </a:lvl7pPr>
            <a:lvl8pPr marL="3197200" indent="0">
              <a:buNone/>
              <a:defRPr sz="2000"/>
            </a:lvl8pPr>
            <a:lvl9pPr marL="3653942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E10E-77D1-4A11-BE57-08E6B8D3D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082218"/>
      </p:ext>
    </p:extLst>
  </p:cSld>
  <p:clrMapOvr>
    <a:masterClrMapping/>
  </p:clrMapOvr>
  <p:transition>
    <p:pull dir="d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A798-6883-4CCD-A21F-9904BC2742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13231"/>
      </p:ext>
    </p:extLst>
  </p:cSld>
  <p:clrMapOvr>
    <a:masterClrMapping/>
  </p:clrMapOvr>
  <p:transition>
    <p:pull dir="d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4AB1-FEE2-4934-9AE1-389801AF4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245958"/>
      </p:ext>
    </p:extLst>
  </p:cSld>
  <p:clrMapOvr>
    <a:masterClrMapping/>
  </p:clrMapOvr>
  <p:transition>
    <p:pull dir="d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07072-B80C-457B-9EA0-D25AC4C01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984975"/>
      </p:ext>
    </p:extLst>
  </p:cSld>
  <p:clrMapOvr>
    <a:masterClrMapping/>
  </p:clrMapOvr>
  <p:transition>
    <p:pull dir="d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FD09-1459-4F66-8049-87D3BFE92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056646"/>
      </p:ext>
    </p:extLst>
  </p:cSld>
  <p:clrMapOvr>
    <a:masterClrMapping/>
  </p:clrMapOvr>
  <p:transition>
    <p:pull dir="d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B4B7-849C-4886-AF47-75A61FE33B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765535"/>
      </p:ext>
    </p:extLst>
  </p:cSld>
  <p:clrMapOvr>
    <a:masterClrMapping/>
  </p:clrMapOvr>
  <p:transition>
    <p:pull dir="d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CA3A4-B036-4DA9-8569-72E963ED1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577130"/>
      </p:ext>
    </p:extLst>
  </p:cSld>
  <p:clrMapOvr>
    <a:masterClrMapping/>
  </p:clrMapOvr>
  <p:transition>
    <p:pull dir="d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40" indent="0" algn="ctr">
              <a:buNone/>
              <a:defRPr/>
            </a:lvl2pPr>
            <a:lvl3pPr marL="913490" indent="0" algn="ctr">
              <a:buNone/>
              <a:defRPr/>
            </a:lvl3pPr>
            <a:lvl4pPr marL="1370230" indent="0" algn="ctr">
              <a:buNone/>
              <a:defRPr/>
            </a:lvl4pPr>
            <a:lvl5pPr marL="1826977" indent="0" algn="ctr">
              <a:buNone/>
              <a:defRPr/>
            </a:lvl5pPr>
            <a:lvl6pPr marL="2283719" indent="0" algn="ctr">
              <a:buNone/>
              <a:defRPr/>
            </a:lvl6pPr>
            <a:lvl7pPr marL="2740460" indent="0" algn="ctr">
              <a:buNone/>
              <a:defRPr/>
            </a:lvl7pPr>
            <a:lvl8pPr marL="3197200" indent="0" algn="ctr">
              <a:buNone/>
              <a:defRPr/>
            </a:lvl8pPr>
            <a:lvl9pPr marL="3653942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9DFF2-2902-4CEF-B6E0-87F9A50AD3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136861"/>
      </p:ext>
    </p:extLst>
  </p:cSld>
  <p:clrMapOvr>
    <a:masterClrMapping/>
  </p:clrMapOvr>
  <p:transition>
    <p:pull dir="d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74126-A5AE-441A-A533-0AFA5A7BE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982199"/>
      </p:ext>
    </p:extLst>
  </p:cSld>
  <p:clrMapOvr>
    <a:masterClrMapping/>
  </p:clrMapOvr>
  <p:transition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0E86446-D0B7-489C-8F04-14E1069DC12E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8F475EC8-86F1-4CC1-801C-13CED697FA7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1466753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40" indent="0">
              <a:buNone/>
              <a:defRPr sz="1800"/>
            </a:lvl2pPr>
            <a:lvl3pPr marL="913490" indent="0">
              <a:buNone/>
              <a:defRPr sz="1600"/>
            </a:lvl3pPr>
            <a:lvl4pPr marL="1370230" indent="0">
              <a:buNone/>
              <a:defRPr sz="1400"/>
            </a:lvl4pPr>
            <a:lvl5pPr marL="1826977" indent="0">
              <a:buNone/>
              <a:defRPr sz="1400"/>
            </a:lvl5pPr>
            <a:lvl6pPr marL="2283719" indent="0">
              <a:buNone/>
              <a:defRPr sz="1400"/>
            </a:lvl6pPr>
            <a:lvl7pPr marL="2740460" indent="0">
              <a:buNone/>
              <a:defRPr sz="1400"/>
            </a:lvl7pPr>
            <a:lvl8pPr marL="3197200" indent="0">
              <a:buNone/>
              <a:defRPr sz="1400"/>
            </a:lvl8pPr>
            <a:lvl9pPr marL="3653942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AED1-367E-4721-AE11-C880584103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226638"/>
      </p:ext>
    </p:extLst>
  </p:cSld>
  <p:clrMapOvr>
    <a:masterClrMapping/>
  </p:clrMapOvr>
  <p:transition>
    <p:pull dir="d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1B4A7-943F-44B0-AD90-5B75503149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555588"/>
      </p:ext>
    </p:extLst>
  </p:cSld>
  <p:clrMapOvr>
    <a:masterClrMapping/>
  </p:clrMapOvr>
  <p:transition>
    <p:pull dir="d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DAF9A-7F22-4D54-8DC3-CDFB3C351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359338"/>
      </p:ext>
    </p:extLst>
  </p:cSld>
  <p:clrMapOvr>
    <a:masterClrMapping/>
  </p:clrMapOvr>
  <p:transition>
    <p:pull dir="d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5CAA-ECB6-496F-B16E-BB037D8F7C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999085"/>
      </p:ext>
    </p:extLst>
  </p:cSld>
  <p:clrMapOvr>
    <a:masterClrMapping/>
  </p:clrMapOvr>
  <p:transition>
    <p:pull dir="d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A201E-4651-4578-A011-C4E64ABB62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789366"/>
      </p:ext>
    </p:extLst>
  </p:cSld>
  <p:clrMapOvr>
    <a:masterClrMapping/>
  </p:clrMapOvr>
  <p:transition>
    <p:pull dir="d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1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10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70902-F876-4199-AEA4-5AA4E9D341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954171"/>
      </p:ext>
    </p:extLst>
  </p:cSld>
  <p:clrMapOvr>
    <a:masterClrMapping/>
  </p:clrMapOvr>
  <p:transition>
    <p:pull dir="d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40" indent="0">
              <a:buNone/>
              <a:defRPr sz="2800"/>
            </a:lvl2pPr>
            <a:lvl3pPr marL="913490" indent="0">
              <a:buNone/>
              <a:defRPr sz="2400"/>
            </a:lvl3pPr>
            <a:lvl4pPr marL="1370230" indent="0">
              <a:buNone/>
              <a:defRPr sz="2000"/>
            </a:lvl4pPr>
            <a:lvl5pPr marL="1826977" indent="0">
              <a:buNone/>
              <a:defRPr sz="2000"/>
            </a:lvl5pPr>
            <a:lvl6pPr marL="2283719" indent="0">
              <a:buNone/>
              <a:defRPr sz="2000"/>
            </a:lvl6pPr>
            <a:lvl7pPr marL="2740460" indent="0">
              <a:buNone/>
              <a:defRPr sz="2000"/>
            </a:lvl7pPr>
            <a:lvl8pPr marL="3197200" indent="0">
              <a:buNone/>
              <a:defRPr sz="2000"/>
            </a:lvl8pPr>
            <a:lvl9pPr marL="3653942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E10E-77D1-4A11-BE57-08E6B8D3D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467109"/>
      </p:ext>
    </p:extLst>
  </p:cSld>
  <p:clrMapOvr>
    <a:masterClrMapping/>
  </p:clrMapOvr>
  <p:transition>
    <p:pull dir="d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A798-6883-4CCD-A21F-9904BC2742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141250"/>
      </p:ext>
    </p:extLst>
  </p:cSld>
  <p:clrMapOvr>
    <a:masterClrMapping/>
  </p:clrMapOvr>
  <p:transition>
    <p:pull dir="d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4AB1-FEE2-4934-9AE1-389801AF4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52441"/>
      </p:ext>
    </p:extLst>
  </p:cSld>
  <p:clrMapOvr>
    <a:masterClrMapping/>
  </p:clrMapOvr>
  <p:transition>
    <p:pull dir="d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07072-B80C-457B-9EA0-D25AC4C01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978782"/>
      </p:ext>
    </p:extLst>
  </p:cSld>
  <p:clrMapOvr>
    <a:masterClrMapping/>
  </p:clrMapOvr>
  <p:transition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7A59731-75BE-4932-9195-E47C5A192FE8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782DA1FE-EFCC-4FD5-91C4-A0DE9689986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662315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FD09-1459-4F66-8049-87D3BFE92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845730"/>
      </p:ext>
    </p:extLst>
  </p:cSld>
  <p:clrMapOvr>
    <a:masterClrMapping/>
  </p:clrMapOvr>
  <p:transition>
    <p:pull dir="d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B4B7-849C-4886-AF47-75A61FE33B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997036"/>
      </p:ext>
    </p:extLst>
  </p:cSld>
  <p:clrMapOvr>
    <a:masterClrMapping/>
  </p:clrMapOvr>
  <p:transition>
    <p:pull dir="d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CA3A4-B036-4DA9-8569-72E963ED1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883186"/>
      </p:ext>
    </p:extLst>
  </p:cSld>
  <p:clrMapOvr>
    <a:masterClrMapping/>
  </p:clrMapOvr>
  <p:transition>
    <p:pull dir="d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1C060-DA2E-4FDD-89E8-99717F1E8F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92536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1A1E3-3F5A-40CD-9EA9-8D78E2A1BA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87853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7F911-A0FC-406D-A6E7-18376D47A5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41360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75E91-67DD-4851-B101-632488433F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84187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C6D72-E521-4D82-845F-CE9F8AA090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13379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A5BCE-374D-4A02-A789-2D4BD0F882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28051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CD699-B275-48D1-A2AC-1E931C3CE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806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4EED948-7639-4F1C-BE6C-C226FA8DAD68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1ACCE4A2-B68B-4ED0-823F-B2EED1BD965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3399828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7A363-248E-4EAB-91F3-29FFBC81A3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93742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60A52-22BC-436A-A3A3-C179F90155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985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BD921-FBCB-40FD-A8A4-7C5E691021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1971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195A-9FC0-4443-AED4-EB55EA2C4E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243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D0CCCD2-8CC5-4967-9CBF-0733963F5F1C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3555F1E3-27A4-4A19-869D-E79F23BD71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17563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12716FF-B366-48C3-8424-BAC82A6E9FA8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5703FF59-DEDD-4932-8B50-5CAD774808A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7802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40" indent="0">
              <a:buNone/>
              <a:defRPr sz="1800"/>
            </a:lvl2pPr>
            <a:lvl3pPr marL="913490" indent="0">
              <a:buNone/>
              <a:defRPr sz="1600"/>
            </a:lvl3pPr>
            <a:lvl4pPr marL="1370230" indent="0">
              <a:buNone/>
              <a:defRPr sz="1400"/>
            </a:lvl4pPr>
            <a:lvl5pPr marL="1826977" indent="0">
              <a:buNone/>
              <a:defRPr sz="1400"/>
            </a:lvl5pPr>
            <a:lvl6pPr marL="2283719" indent="0">
              <a:buNone/>
              <a:defRPr sz="1400"/>
            </a:lvl6pPr>
            <a:lvl7pPr marL="2740460" indent="0">
              <a:buNone/>
              <a:defRPr sz="1400"/>
            </a:lvl7pPr>
            <a:lvl8pPr marL="3197200" indent="0">
              <a:buNone/>
              <a:defRPr sz="1400"/>
            </a:lvl8pPr>
            <a:lvl9pPr marL="3653942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AED1-367E-4721-AE11-C880584103C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2285685"/>
      </p:ext>
    </p:extLst>
  </p:cSld>
  <p:clrMapOvr>
    <a:masterClrMapping/>
  </p:clrMapOvr>
  <p:transition>
    <p:pull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982DFB4-BAAD-4CCA-B1DF-281C43478DDD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D15C68B9-9659-4294-A066-663DF176608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88246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ABAE883-2F5C-4FC7-BDC5-73235D5C8FFC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723434AF-0153-49EE-B8D0-E3A199D5418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05903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40" indent="0" algn="ctr">
              <a:buNone/>
              <a:defRPr/>
            </a:lvl2pPr>
            <a:lvl3pPr marL="913490" indent="0" algn="ctr">
              <a:buNone/>
              <a:defRPr/>
            </a:lvl3pPr>
            <a:lvl4pPr marL="1370230" indent="0" algn="ctr">
              <a:buNone/>
              <a:defRPr/>
            </a:lvl4pPr>
            <a:lvl5pPr marL="1826977" indent="0" algn="ctr">
              <a:buNone/>
              <a:defRPr/>
            </a:lvl5pPr>
            <a:lvl6pPr marL="2283719" indent="0" algn="ctr">
              <a:buNone/>
              <a:defRPr/>
            </a:lvl6pPr>
            <a:lvl7pPr marL="2740460" indent="0" algn="ctr">
              <a:buNone/>
              <a:defRPr/>
            </a:lvl7pPr>
            <a:lvl8pPr marL="3197200" indent="0" algn="ctr">
              <a:buNone/>
              <a:defRPr/>
            </a:lvl8pPr>
            <a:lvl9pPr marL="3653942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B745-8654-4412-A742-8A9C5450F5B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61325965"/>
      </p:ext>
    </p:extLst>
  </p:cSld>
  <p:clrMapOvr>
    <a:masterClrMapping/>
  </p:clrMapOvr>
  <p:transition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D3D27-436B-4139-A01F-EA4726BFD53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11836822"/>
      </p:ext>
    </p:extLst>
  </p:cSld>
  <p:clrMapOvr>
    <a:masterClrMapping/>
  </p:clrMapOvr>
  <p:transition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40" indent="0">
              <a:buNone/>
              <a:defRPr sz="1800"/>
            </a:lvl2pPr>
            <a:lvl3pPr marL="913490" indent="0">
              <a:buNone/>
              <a:defRPr sz="1600"/>
            </a:lvl3pPr>
            <a:lvl4pPr marL="1370230" indent="0">
              <a:buNone/>
              <a:defRPr sz="1400"/>
            </a:lvl4pPr>
            <a:lvl5pPr marL="1826977" indent="0">
              <a:buNone/>
              <a:defRPr sz="1400"/>
            </a:lvl5pPr>
            <a:lvl6pPr marL="2283719" indent="0">
              <a:buNone/>
              <a:defRPr sz="1400"/>
            </a:lvl6pPr>
            <a:lvl7pPr marL="2740460" indent="0">
              <a:buNone/>
              <a:defRPr sz="1400"/>
            </a:lvl7pPr>
            <a:lvl8pPr marL="3197200" indent="0">
              <a:buNone/>
              <a:defRPr sz="1400"/>
            </a:lvl8pPr>
            <a:lvl9pPr marL="3653942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DAFB6-EFB1-4E67-86C4-18AEE9B961D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35470706"/>
      </p:ext>
    </p:extLst>
  </p:cSld>
  <p:clrMapOvr>
    <a:masterClrMapping/>
  </p:clrMapOvr>
  <p:transition>
    <p:pull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E9D05-B267-4B1C-ABAC-E6477BE95A5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00994509"/>
      </p:ext>
    </p:extLst>
  </p:cSld>
  <p:clrMapOvr>
    <a:masterClrMapping/>
  </p:clrMapOvr>
  <p:transition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0C291-9C27-4C3C-960F-E9E18D87062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36313137"/>
      </p:ext>
    </p:extLst>
  </p:cSld>
  <p:clrMapOvr>
    <a:masterClrMapping/>
  </p:clrMapOvr>
  <p:transition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39474-F309-4DC4-83A8-4F7561DC227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49817103"/>
      </p:ext>
    </p:extLst>
  </p:cSld>
  <p:clrMapOvr>
    <a:masterClrMapping/>
  </p:clrMapOvr>
  <p:transition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29CE5-1718-4ABD-B335-BC6E26034F9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11404777"/>
      </p:ext>
    </p:extLst>
  </p:cSld>
  <p:clrMapOvr>
    <a:masterClrMapping/>
  </p:clrMapOvr>
  <p:transition>
    <p:pull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1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10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9E06A-3997-4A27-BB28-B70A9EB749E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5507702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1B4A7-943F-44B0-AD90-5B75503149B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8815731"/>
      </p:ext>
    </p:extLst>
  </p:cSld>
  <p:clrMapOvr>
    <a:masterClrMapping/>
  </p:clrMapOvr>
  <p:transition>
    <p:pull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40" indent="0">
              <a:buNone/>
              <a:defRPr sz="2800"/>
            </a:lvl2pPr>
            <a:lvl3pPr marL="913490" indent="0">
              <a:buNone/>
              <a:defRPr sz="2400"/>
            </a:lvl3pPr>
            <a:lvl4pPr marL="1370230" indent="0">
              <a:buNone/>
              <a:defRPr sz="2000"/>
            </a:lvl4pPr>
            <a:lvl5pPr marL="1826977" indent="0">
              <a:buNone/>
              <a:defRPr sz="2000"/>
            </a:lvl5pPr>
            <a:lvl6pPr marL="2283719" indent="0">
              <a:buNone/>
              <a:defRPr sz="2000"/>
            </a:lvl6pPr>
            <a:lvl7pPr marL="2740460" indent="0">
              <a:buNone/>
              <a:defRPr sz="2000"/>
            </a:lvl7pPr>
            <a:lvl8pPr marL="3197200" indent="0">
              <a:buNone/>
              <a:defRPr sz="2000"/>
            </a:lvl8pPr>
            <a:lvl9pPr marL="3653942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B4A4C-CA9C-4C3D-9FF9-2A6F0227F08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18037150"/>
      </p:ext>
    </p:extLst>
  </p:cSld>
  <p:clrMapOvr>
    <a:masterClrMapping/>
  </p:clrMapOvr>
  <p:transition>
    <p:pull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B14E4-2533-4AAA-8E13-B63E44CAFC8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32889482"/>
      </p:ext>
    </p:extLst>
  </p:cSld>
  <p:clrMapOvr>
    <a:masterClrMapping/>
  </p:clrMapOvr>
  <p:transition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42D3B-7614-482D-A003-DF52F253FAC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40094896"/>
      </p:ext>
    </p:extLst>
  </p:cSld>
  <p:clrMapOvr>
    <a:masterClrMapping/>
  </p:clrMapOvr>
  <p:transition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1621-0916-4549-BF5D-FFF1386DDE5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6352121"/>
      </p:ext>
    </p:extLst>
  </p:cSld>
  <p:clrMapOvr>
    <a:masterClrMapping/>
  </p:clrMapOvr>
  <p:transition>
    <p:pull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8D358-5EE4-4701-B879-0E6F910BA45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21844078"/>
      </p:ext>
    </p:extLst>
  </p:cSld>
  <p:clrMapOvr>
    <a:masterClrMapping/>
  </p:clrMapOvr>
  <p:transition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DB788-067B-4185-BB71-43E0E126E96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80029605"/>
      </p:ext>
    </p:extLst>
  </p:cSld>
  <p:clrMapOvr>
    <a:masterClrMapping/>
  </p:clrMapOvr>
  <p:transition>
    <p:pull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FDD19-83D1-44A4-BC2B-CD714AE2612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46064468"/>
      </p:ext>
    </p:extLst>
  </p:cSld>
  <p:clrMapOvr>
    <a:masterClrMapping/>
  </p:clrMapOvr>
  <p:transition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EFB08-FF48-40A4-9956-841EE07401E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03431758"/>
      </p:ext>
    </p:extLst>
  </p:cSld>
  <p:clrMapOvr>
    <a:masterClrMapping/>
  </p:clrMapOvr>
  <p:transition>
    <p:pull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ตาราง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22E54-015E-437B-983F-93320923258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19019238"/>
      </p:ext>
    </p:extLst>
  </p:cSld>
  <p:clrMapOvr>
    <a:masterClrMapping/>
  </p:clrMapOvr>
  <p:transition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40" indent="0" algn="ctr">
              <a:buNone/>
              <a:defRPr/>
            </a:lvl2pPr>
            <a:lvl3pPr marL="913490" indent="0" algn="ctr">
              <a:buNone/>
              <a:defRPr/>
            </a:lvl3pPr>
            <a:lvl4pPr marL="1370230" indent="0" algn="ctr">
              <a:buNone/>
              <a:defRPr/>
            </a:lvl4pPr>
            <a:lvl5pPr marL="1826977" indent="0" algn="ctr">
              <a:buNone/>
              <a:defRPr/>
            </a:lvl5pPr>
            <a:lvl6pPr marL="2283719" indent="0" algn="ctr">
              <a:buNone/>
              <a:defRPr/>
            </a:lvl6pPr>
            <a:lvl7pPr marL="2740460" indent="0" algn="ctr">
              <a:buNone/>
              <a:defRPr/>
            </a:lvl7pPr>
            <a:lvl8pPr marL="3197200" indent="0" algn="ctr">
              <a:buNone/>
              <a:defRPr/>
            </a:lvl8pPr>
            <a:lvl9pPr marL="3653942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900FB19E-D71A-495E-977E-7C18260C65A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6306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DAF9A-7F22-4D54-8DC3-CDFB3C351AB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44504029"/>
      </p:ext>
    </p:extLst>
  </p:cSld>
  <p:clrMapOvr>
    <a:masterClrMapping/>
  </p:clrMapOvr>
  <p:transition>
    <p:pull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47E45F7E-F0FF-43A8-AB73-15A79B18E19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64243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40" indent="0">
              <a:buNone/>
              <a:defRPr sz="1800"/>
            </a:lvl2pPr>
            <a:lvl3pPr marL="913490" indent="0">
              <a:buNone/>
              <a:defRPr sz="1600"/>
            </a:lvl3pPr>
            <a:lvl4pPr marL="1370230" indent="0">
              <a:buNone/>
              <a:defRPr sz="1400"/>
            </a:lvl4pPr>
            <a:lvl5pPr marL="1826977" indent="0">
              <a:buNone/>
              <a:defRPr sz="1400"/>
            </a:lvl5pPr>
            <a:lvl6pPr marL="2283719" indent="0">
              <a:buNone/>
              <a:defRPr sz="1400"/>
            </a:lvl6pPr>
            <a:lvl7pPr marL="2740460" indent="0">
              <a:buNone/>
              <a:defRPr sz="1400"/>
            </a:lvl7pPr>
            <a:lvl8pPr marL="3197200" indent="0">
              <a:buNone/>
              <a:defRPr sz="1400"/>
            </a:lvl8pPr>
            <a:lvl9pPr marL="3653942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55559FC2-DF78-4016-B433-1404B642F56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20100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F8318FCB-D800-430F-8438-FEEDAA14C71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147012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89861C63-C091-47D9-A0A9-53ADA5FA828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32656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B587A233-6012-4115-8A6C-C059D1E76A1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615569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DE2DC0A9-2390-4E65-99CA-6E5C8F99F24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224617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1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10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9ABB9B1A-FA04-4EB2-AC2E-54E6EAA89C3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556269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40" indent="0">
              <a:buNone/>
              <a:defRPr sz="2800"/>
            </a:lvl2pPr>
            <a:lvl3pPr marL="913490" indent="0">
              <a:buNone/>
              <a:defRPr sz="2400"/>
            </a:lvl3pPr>
            <a:lvl4pPr marL="1370230" indent="0">
              <a:buNone/>
              <a:defRPr sz="2000"/>
            </a:lvl4pPr>
            <a:lvl5pPr marL="1826977" indent="0">
              <a:buNone/>
              <a:defRPr sz="2000"/>
            </a:lvl5pPr>
            <a:lvl6pPr marL="2283719" indent="0">
              <a:buNone/>
              <a:defRPr sz="2000"/>
            </a:lvl6pPr>
            <a:lvl7pPr marL="2740460" indent="0">
              <a:buNone/>
              <a:defRPr sz="2000"/>
            </a:lvl7pPr>
            <a:lvl8pPr marL="3197200" indent="0">
              <a:buNone/>
              <a:defRPr sz="2000"/>
            </a:lvl8pPr>
            <a:lvl9pPr marL="3653942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110E95E9-608B-4AF5-A603-A3C3AD2A57D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07725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71DD91FF-8354-483B-A17B-484D7C6B02B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785405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76A9B0D5-9067-4FBF-A1CF-5E1271E85BD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8166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5CAA-ECB6-496F-B16E-BB037D8F7C9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81659574"/>
      </p:ext>
    </p:extLst>
  </p:cSld>
  <p:clrMapOvr>
    <a:masterClrMapping/>
  </p:clrMapOvr>
  <p:transition>
    <p:pull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40" indent="0" algn="ctr">
              <a:buNone/>
              <a:defRPr/>
            </a:lvl2pPr>
            <a:lvl3pPr marL="913490" indent="0" algn="ctr">
              <a:buNone/>
              <a:defRPr/>
            </a:lvl3pPr>
            <a:lvl4pPr marL="1370230" indent="0" algn="ctr">
              <a:buNone/>
              <a:defRPr/>
            </a:lvl4pPr>
            <a:lvl5pPr marL="1826977" indent="0" algn="ctr">
              <a:buNone/>
              <a:defRPr/>
            </a:lvl5pPr>
            <a:lvl6pPr marL="2283719" indent="0" algn="ctr">
              <a:buNone/>
              <a:defRPr/>
            </a:lvl6pPr>
            <a:lvl7pPr marL="2740460" indent="0" algn="ctr">
              <a:buNone/>
              <a:defRPr/>
            </a:lvl7pPr>
            <a:lvl8pPr marL="3197200" indent="0" algn="ctr">
              <a:buNone/>
              <a:defRPr/>
            </a:lvl8pPr>
            <a:lvl9pPr marL="365394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9C18B57C-59AC-4483-BD9F-4674C40B6CA4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E9D4863-1CD2-47D5-96A3-CDCA5C4D693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63270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6AC7103E-98C8-446C-B113-A868A8603CB8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5A4571C-AABC-4CE5-8729-1ED33F6099A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8563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40" indent="0">
              <a:buNone/>
              <a:defRPr sz="1800"/>
            </a:lvl2pPr>
            <a:lvl3pPr marL="913490" indent="0">
              <a:buNone/>
              <a:defRPr sz="1600"/>
            </a:lvl3pPr>
            <a:lvl4pPr marL="1370230" indent="0">
              <a:buNone/>
              <a:defRPr sz="1400"/>
            </a:lvl4pPr>
            <a:lvl5pPr marL="1826977" indent="0">
              <a:buNone/>
              <a:defRPr sz="1400"/>
            </a:lvl5pPr>
            <a:lvl6pPr marL="2283719" indent="0">
              <a:buNone/>
              <a:defRPr sz="1400"/>
            </a:lvl6pPr>
            <a:lvl7pPr marL="2740460" indent="0">
              <a:buNone/>
              <a:defRPr sz="1400"/>
            </a:lvl7pPr>
            <a:lvl8pPr marL="3197200" indent="0">
              <a:buNone/>
              <a:defRPr sz="1400"/>
            </a:lvl8pPr>
            <a:lvl9pPr marL="365394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66F23E45-DF94-43DE-9073-2F891EFDB7C7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082A857-84CD-4CEF-9AD1-558A21C6BC8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292706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5F2CAAF3-5020-460D-97BA-77DD3F46E090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1EA9D4F-9417-4C4A-8AC8-78D4E59E919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48747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9FF808F0-E7A8-40CE-A746-2AC0549346BB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830A674-7959-44A3-AF07-AA172373A36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07627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C0CD27A-F860-4365-9F24-330709D4BDB8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F3301DD-E09C-4FE0-B227-FBDFC7F0FA2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02138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249D9866-8EDC-48DE-B301-85FB36E44854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0432CA0-57D4-40EE-8309-3A9686A4D19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37960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997F7D1B-1C91-4588-9DD1-8D1EFC0E2612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085EBF3-48C2-4259-8620-A583556AA99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876501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40" indent="0">
              <a:buNone/>
              <a:defRPr sz="2800"/>
            </a:lvl2pPr>
            <a:lvl3pPr marL="913490" indent="0">
              <a:buNone/>
              <a:defRPr sz="2400"/>
            </a:lvl3pPr>
            <a:lvl4pPr marL="1370230" indent="0">
              <a:buNone/>
              <a:defRPr sz="2000"/>
            </a:lvl4pPr>
            <a:lvl5pPr marL="1826977" indent="0">
              <a:buNone/>
              <a:defRPr sz="2000"/>
            </a:lvl5pPr>
            <a:lvl6pPr marL="2283719" indent="0">
              <a:buNone/>
              <a:defRPr sz="2000"/>
            </a:lvl6pPr>
            <a:lvl7pPr marL="2740460" indent="0">
              <a:buNone/>
              <a:defRPr sz="2000"/>
            </a:lvl7pPr>
            <a:lvl8pPr marL="3197200" indent="0">
              <a:buNone/>
              <a:defRPr sz="2000"/>
            </a:lvl8pPr>
            <a:lvl9pPr marL="3653942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30F8C21B-BB96-4BF7-952B-ECF570DC773D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75C84C8-B02F-438A-A0CD-5BFD2F263B0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687494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67008F82-2B32-41DE-BB88-23F17F36EA9D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BF1C44F-FC48-4F27-976B-41676101710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0965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A201E-4651-4578-A011-C4E64ABB62F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81979526"/>
      </p:ext>
    </p:extLst>
  </p:cSld>
  <p:clrMapOvr>
    <a:masterClrMapping/>
  </p:clrMapOvr>
  <p:transition>
    <p:pull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58E39574-6C33-4D28-861A-840DAC723F7E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1047F12-F8B8-49C2-B141-D365A921734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70082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40" indent="0" algn="ctr">
              <a:buNone/>
              <a:defRPr/>
            </a:lvl2pPr>
            <a:lvl3pPr marL="913490" indent="0" algn="ctr">
              <a:buNone/>
              <a:defRPr/>
            </a:lvl3pPr>
            <a:lvl4pPr marL="1370230" indent="0" algn="ctr">
              <a:buNone/>
              <a:defRPr/>
            </a:lvl4pPr>
            <a:lvl5pPr marL="1826977" indent="0" algn="ctr">
              <a:buNone/>
              <a:defRPr/>
            </a:lvl5pPr>
            <a:lvl6pPr marL="2283719" indent="0" algn="ctr">
              <a:buNone/>
              <a:defRPr/>
            </a:lvl6pPr>
            <a:lvl7pPr marL="2740460" indent="0" algn="ctr">
              <a:buNone/>
              <a:defRPr/>
            </a:lvl7pPr>
            <a:lvl8pPr marL="3197200" indent="0" algn="ctr">
              <a:buNone/>
              <a:defRPr/>
            </a:lvl8pPr>
            <a:lvl9pPr marL="3653942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1745C1EA-BD30-4ED0-9418-11579C662215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D293316F-C150-469C-ACB8-9D54EAEF87E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632008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95930BAF-9E8D-442B-929D-6D153249CEA9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07750B68-BC8A-45E2-9690-55D49093A93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02171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40" indent="0">
              <a:buNone/>
              <a:defRPr sz="1800"/>
            </a:lvl2pPr>
            <a:lvl3pPr marL="913490" indent="0">
              <a:buNone/>
              <a:defRPr sz="1600"/>
            </a:lvl3pPr>
            <a:lvl4pPr marL="1370230" indent="0">
              <a:buNone/>
              <a:defRPr sz="1400"/>
            </a:lvl4pPr>
            <a:lvl5pPr marL="1826977" indent="0">
              <a:buNone/>
              <a:defRPr sz="1400"/>
            </a:lvl5pPr>
            <a:lvl6pPr marL="2283719" indent="0">
              <a:buNone/>
              <a:defRPr sz="1400"/>
            </a:lvl6pPr>
            <a:lvl7pPr marL="2740460" indent="0">
              <a:buNone/>
              <a:defRPr sz="1400"/>
            </a:lvl7pPr>
            <a:lvl8pPr marL="3197200" indent="0">
              <a:buNone/>
              <a:defRPr sz="1400"/>
            </a:lvl8pPr>
            <a:lvl9pPr marL="3653942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3C69EEE9-7990-40DC-A51E-99D0B9CB33F2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121CAC13-989F-42EF-80F8-3E152CBBABE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586272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BD92A0AD-53F7-44EE-A8F6-F7DC766AF02C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DCEE4522-16BF-4A69-9F3C-C780B9A24CD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24793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7BC347CB-24BC-4A94-A353-76F837EB0360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B36F582A-3C65-4AE4-B48A-68A18085DD1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247438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6CE6C70A-AC94-4E35-B4F6-434DCADF27E9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7D38CCEC-4BF9-47D6-A9A8-42318558DBC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862647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42E3EF89-1762-4576-941C-9E3082582B91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8186F21D-B945-4B18-92E7-46149AA298F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765931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1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10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A4B23641-327B-4FA7-96CE-0FD6934F5BF8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C9A9F96B-42AA-48A7-B688-0E62823A941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626639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40" indent="0">
              <a:buNone/>
              <a:defRPr sz="2800"/>
            </a:lvl2pPr>
            <a:lvl3pPr marL="913490" indent="0">
              <a:buNone/>
              <a:defRPr sz="2400"/>
            </a:lvl3pPr>
            <a:lvl4pPr marL="1370230" indent="0">
              <a:buNone/>
              <a:defRPr sz="2000"/>
            </a:lvl4pPr>
            <a:lvl5pPr marL="1826977" indent="0">
              <a:buNone/>
              <a:defRPr sz="2000"/>
            </a:lvl5pPr>
            <a:lvl6pPr marL="2283719" indent="0">
              <a:buNone/>
              <a:defRPr sz="2000"/>
            </a:lvl6pPr>
            <a:lvl7pPr marL="2740460" indent="0">
              <a:buNone/>
              <a:defRPr sz="2000"/>
            </a:lvl7pPr>
            <a:lvl8pPr marL="3197200" indent="0">
              <a:buNone/>
              <a:defRPr sz="2000"/>
            </a:lvl8pPr>
            <a:lvl9pPr marL="3653942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BD269BAF-4BAA-481D-8B2E-5797E93B2952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DF1735DD-16F4-4FD4-A174-76C4A941413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4358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1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10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70902-F876-4199-AEA4-5AA4E9D3413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78531339"/>
      </p:ext>
    </p:extLst>
  </p:cSld>
  <p:clrMapOvr>
    <a:masterClrMapping/>
  </p:clrMapOvr>
  <p:transition>
    <p:pull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7270D5AF-179B-460C-916D-C50669914423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99AEDFF6-55DB-425B-8FC3-8620AB65BC9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8893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92BD3862-BDFA-42C9-9E94-84A0AC606214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666A2276-8096-421A-8CD9-6A29739B5FE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96925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BC003309-0B9F-4ECD-AE95-266FD867EA66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887B6095-C820-438E-B131-B545444AFB7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363822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452CC633-9F73-482B-A53C-5B1994758AEF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56014946-BA29-4413-B781-506033CF8DB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101770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40" indent="0" algn="ctr">
              <a:buNone/>
              <a:defRPr/>
            </a:lvl2pPr>
            <a:lvl3pPr marL="913490" indent="0" algn="ctr">
              <a:buNone/>
              <a:defRPr/>
            </a:lvl3pPr>
            <a:lvl4pPr marL="1370230" indent="0" algn="ctr">
              <a:buNone/>
              <a:defRPr/>
            </a:lvl4pPr>
            <a:lvl5pPr marL="1826977" indent="0" algn="ctr">
              <a:buNone/>
              <a:defRPr/>
            </a:lvl5pPr>
            <a:lvl6pPr marL="2283719" indent="0" algn="ctr">
              <a:buNone/>
              <a:defRPr/>
            </a:lvl6pPr>
            <a:lvl7pPr marL="2740460" indent="0" algn="ctr">
              <a:buNone/>
              <a:defRPr/>
            </a:lvl7pPr>
            <a:lvl8pPr marL="3197200" indent="0" algn="ctr">
              <a:buNone/>
              <a:defRPr/>
            </a:lvl8pPr>
            <a:lvl9pPr marL="3653942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086D15A8-E39E-4D96-B59C-1AD8037F3A3F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CD8D69-F963-4161-8E74-F853EEF6F3C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608222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D039319-809F-4E94-855B-2248DDA6AD24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D55531F-A580-406C-9BBE-88749C576E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082021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40" indent="0">
              <a:buNone/>
              <a:defRPr sz="1800"/>
            </a:lvl2pPr>
            <a:lvl3pPr marL="913490" indent="0">
              <a:buNone/>
              <a:defRPr sz="1600"/>
            </a:lvl3pPr>
            <a:lvl4pPr marL="1370230" indent="0">
              <a:buNone/>
              <a:defRPr sz="1400"/>
            </a:lvl4pPr>
            <a:lvl5pPr marL="1826977" indent="0">
              <a:buNone/>
              <a:defRPr sz="1400"/>
            </a:lvl5pPr>
            <a:lvl6pPr marL="2283719" indent="0">
              <a:buNone/>
              <a:defRPr sz="1400"/>
            </a:lvl6pPr>
            <a:lvl7pPr marL="2740460" indent="0">
              <a:buNone/>
              <a:defRPr sz="1400"/>
            </a:lvl7pPr>
            <a:lvl8pPr marL="3197200" indent="0">
              <a:buNone/>
              <a:defRPr sz="1400"/>
            </a:lvl8pPr>
            <a:lvl9pPr marL="3653942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68F3C980-B734-4AE8-92DB-4DFC19EF745E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47BC166-99D3-4EAF-834B-F56C1453801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742127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7E183E13-D447-4A69-9C1F-A5CA9F4F8685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57472E2-39B7-4470-B58E-25175FC1A46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221056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0" indent="0">
              <a:buNone/>
              <a:defRPr sz="2000" b="1"/>
            </a:lvl2pPr>
            <a:lvl3pPr marL="913490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7" indent="0">
              <a:buNone/>
              <a:defRPr sz="1600" b="1"/>
            </a:lvl5pPr>
            <a:lvl6pPr marL="2283719" indent="0">
              <a:buNone/>
              <a:defRPr sz="1600" b="1"/>
            </a:lvl6pPr>
            <a:lvl7pPr marL="2740460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23260758-1292-4CD3-BCE2-3675DD634865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BE7F2F6-3D72-4424-A35C-D978AAF4ED0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687712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3477DA9B-AB81-40ED-A0A3-CFDC0E684D09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2DFF0C5-DAEB-4EA7-8840-24B534D93E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0039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40" indent="0">
              <a:buNone/>
              <a:defRPr sz="2800"/>
            </a:lvl2pPr>
            <a:lvl3pPr marL="913490" indent="0">
              <a:buNone/>
              <a:defRPr sz="2400"/>
            </a:lvl3pPr>
            <a:lvl4pPr marL="1370230" indent="0">
              <a:buNone/>
              <a:defRPr sz="2000"/>
            </a:lvl4pPr>
            <a:lvl5pPr marL="1826977" indent="0">
              <a:buNone/>
              <a:defRPr sz="2000"/>
            </a:lvl5pPr>
            <a:lvl6pPr marL="2283719" indent="0">
              <a:buNone/>
              <a:defRPr sz="2000"/>
            </a:lvl6pPr>
            <a:lvl7pPr marL="2740460" indent="0">
              <a:buNone/>
              <a:defRPr sz="2000"/>
            </a:lvl7pPr>
            <a:lvl8pPr marL="3197200" indent="0">
              <a:buNone/>
              <a:defRPr sz="2000"/>
            </a:lvl8pPr>
            <a:lvl9pPr marL="3653942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E10E-77D1-4A11-BE57-08E6B8D3D43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31633068"/>
      </p:ext>
    </p:extLst>
  </p:cSld>
  <p:clrMapOvr>
    <a:masterClrMapping/>
  </p:clrMapOvr>
  <p:transition>
    <p:pull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F0B0F7C7-F5A8-41E4-B585-66740ABD46A7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E5221B3-044E-494D-81B1-CDC1561C51F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939316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1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10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1C292A83-C908-4E18-9728-DBF4491D110D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740AA7C-8D32-4C0C-B48A-0D89D9BB3A6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280452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40" indent="0">
              <a:buNone/>
              <a:defRPr sz="2800"/>
            </a:lvl2pPr>
            <a:lvl3pPr marL="913490" indent="0">
              <a:buNone/>
              <a:defRPr sz="2400"/>
            </a:lvl3pPr>
            <a:lvl4pPr marL="1370230" indent="0">
              <a:buNone/>
              <a:defRPr sz="2000"/>
            </a:lvl4pPr>
            <a:lvl5pPr marL="1826977" indent="0">
              <a:buNone/>
              <a:defRPr sz="2000"/>
            </a:lvl5pPr>
            <a:lvl6pPr marL="2283719" indent="0">
              <a:buNone/>
              <a:defRPr sz="2000"/>
            </a:lvl6pPr>
            <a:lvl7pPr marL="2740460" indent="0">
              <a:buNone/>
              <a:defRPr sz="2000"/>
            </a:lvl7pPr>
            <a:lvl8pPr marL="3197200" indent="0">
              <a:buNone/>
              <a:defRPr sz="2000"/>
            </a:lvl8pPr>
            <a:lvl9pPr marL="3653942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40" indent="0">
              <a:buNone/>
              <a:defRPr sz="1200"/>
            </a:lvl2pPr>
            <a:lvl3pPr marL="913490" indent="0">
              <a:buNone/>
              <a:defRPr sz="1000"/>
            </a:lvl3pPr>
            <a:lvl4pPr marL="1370230" indent="0">
              <a:buNone/>
              <a:defRPr sz="900"/>
            </a:lvl4pPr>
            <a:lvl5pPr marL="1826977" indent="0">
              <a:buNone/>
              <a:defRPr sz="900"/>
            </a:lvl5pPr>
            <a:lvl6pPr marL="2283719" indent="0">
              <a:buNone/>
              <a:defRPr sz="900"/>
            </a:lvl6pPr>
            <a:lvl7pPr marL="2740460" indent="0">
              <a:buNone/>
              <a:defRPr sz="900"/>
            </a:lvl7pPr>
            <a:lvl8pPr marL="3197200" indent="0">
              <a:buNone/>
              <a:defRPr sz="900"/>
            </a:lvl8pPr>
            <a:lvl9pPr marL="365394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7A88DF8A-3D30-4C1F-8E9C-AA255FE39EEC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A168CC3-E3A4-4A32-A85D-E457A03B430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221502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F8DB1836-89FA-4E8B-998E-1DE0B1A96C10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FFBA9B2-38EF-4F56-868E-7E311C4BB02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814400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2FF37B54-AD4C-42E5-A8DC-DA5A1258A218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32F5D4-0634-4A78-B001-E786BB8D75A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429342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F47CA54-F7F3-40BF-B5A1-728A3A24A6CE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AB9B45D-AF7E-4BCF-9A57-757983BB69A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906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6A93CF56-1877-4764-B056-823BD859CDE5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DB63995-EDFE-4F0F-A1F0-2FE04B0E8B7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43471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40" indent="0" algn="ctr">
              <a:buNone/>
              <a:defRPr/>
            </a:lvl2pPr>
            <a:lvl3pPr marL="913490" indent="0" algn="ctr">
              <a:buNone/>
              <a:defRPr/>
            </a:lvl3pPr>
            <a:lvl4pPr marL="1370230" indent="0" algn="ctr">
              <a:buNone/>
              <a:defRPr/>
            </a:lvl4pPr>
            <a:lvl5pPr marL="1826977" indent="0" algn="ctr">
              <a:buNone/>
              <a:defRPr/>
            </a:lvl5pPr>
            <a:lvl6pPr marL="2283719" indent="0" algn="ctr">
              <a:buNone/>
              <a:defRPr/>
            </a:lvl6pPr>
            <a:lvl7pPr marL="2740460" indent="0" algn="ctr">
              <a:buNone/>
              <a:defRPr/>
            </a:lvl7pPr>
            <a:lvl8pPr marL="3197200" indent="0" algn="ctr">
              <a:buNone/>
              <a:defRPr/>
            </a:lvl8pPr>
            <a:lvl9pPr marL="3653942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A841-2327-46B2-8CA6-0259CE43C48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11519201"/>
      </p:ext>
    </p:extLst>
  </p:cSld>
  <p:clrMapOvr>
    <a:masterClrMapping/>
  </p:clrMapOvr>
  <p:transition>
    <p:pull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601C-A225-4E16-AC6B-2BD7A325C98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99870537"/>
      </p:ext>
    </p:extLst>
  </p:cSld>
  <p:clrMapOvr>
    <a:masterClrMapping/>
  </p:clrMapOvr>
  <p:transition>
    <p:pull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40" indent="0">
              <a:buNone/>
              <a:defRPr sz="1800"/>
            </a:lvl2pPr>
            <a:lvl3pPr marL="913490" indent="0">
              <a:buNone/>
              <a:defRPr sz="1600"/>
            </a:lvl3pPr>
            <a:lvl4pPr marL="1370230" indent="0">
              <a:buNone/>
              <a:defRPr sz="1400"/>
            </a:lvl4pPr>
            <a:lvl5pPr marL="1826977" indent="0">
              <a:buNone/>
              <a:defRPr sz="1400"/>
            </a:lvl5pPr>
            <a:lvl6pPr marL="2283719" indent="0">
              <a:buNone/>
              <a:defRPr sz="1400"/>
            </a:lvl6pPr>
            <a:lvl7pPr marL="2740460" indent="0">
              <a:buNone/>
              <a:defRPr sz="1400"/>
            </a:lvl7pPr>
            <a:lvl8pPr marL="3197200" indent="0">
              <a:buNone/>
              <a:defRPr sz="1400"/>
            </a:lvl8pPr>
            <a:lvl9pPr marL="3653942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92171-C1F7-42BA-9257-9C41EE3CE92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97792379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34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slideLayout" Target="../slideLayouts/slideLayout2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910055-F2B7-4A6D-858B-5586C073639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7" r:id="rId1"/>
    <p:sldLayoutId id="2147486288" r:id="rId2"/>
    <p:sldLayoutId id="2147486289" r:id="rId3"/>
    <p:sldLayoutId id="2147486290" r:id="rId4"/>
    <p:sldLayoutId id="2147486291" r:id="rId5"/>
    <p:sldLayoutId id="2147486292" r:id="rId6"/>
    <p:sldLayoutId id="2147486293" r:id="rId7"/>
    <p:sldLayoutId id="2147486294" r:id="rId8"/>
    <p:sldLayoutId id="2147486295" r:id="rId9"/>
    <p:sldLayoutId id="2147486296" r:id="rId10"/>
    <p:sldLayoutId id="2147486297" r:id="rId11"/>
    <p:sldLayoutId id="2147486298" r:id="rId12"/>
    <p:sldLayoutId id="2147486299" r:id="rId13"/>
    <p:sldLayoutId id="2147486300" r:id="rId14"/>
    <p:sldLayoutId id="2147486301" r:id="rId15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67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34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02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69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560" indent="-3425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10" indent="-28546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860" indent="-22837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00" indent="-2283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34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090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830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577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319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7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9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811B1D-C6FF-4E75-9094-3E75F9CDC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06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98" r:id="rId1"/>
    <p:sldLayoutId id="2147486699" r:id="rId2"/>
    <p:sldLayoutId id="2147486700" r:id="rId3"/>
    <p:sldLayoutId id="2147486701" r:id="rId4"/>
    <p:sldLayoutId id="2147486702" r:id="rId5"/>
    <p:sldLayoutId id="2147486703" r:id="rId6"/>
    <p:sldLayoutId id="2147486704" r:id="rId7"/>
    <p:sldLayoutId id="2147486705" r:id="rId8"/>
    <p:sldLayoutId id="2147486706" r:id="rId9"/>
    <p:sldLayoutId id="2147486707" r:id="rId10"/>
    <p:sldLayoutId id="2147486708" r:id="rId11"/>
    <p:sldLayoutId id="2147486709" r:id="rId12"/>
    <p:sldLayoutId id="2147486710" r:id="rId13"/>
    <p:sldLayoutId id="2147486711" r:id="rId14"/>
    <p:sldLayoutId id="2147486712" r:id="rId15"/>
    <p:sldLayoutId id="2147486713" r:id="rId16"/>
    <p:sldLayoutId id="2147486714" r:id="rId17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คลิกเพื่อแก้ไขลักษณะชื่อเรื่องหลัก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คลิกเพื่อแก้ไขลักษณะข้อความหลัก</a:t>
            </a:r>
          </a:p>
          <a:p>
            <a:pPr lvl="1"/>
            <a:r>
              <a:rPr lang="th-TH" smtClean="0"/>
              <a:t>ระดับสอง</a:t>
            </a:r>
          </a:p>
          <a:p>
            <a:pPr lvl="2"/>
            <a:r>
              <a:rPr lang="th-TH" smtClean="0"/>
              <a:t>ระดับสาม</a:t>
            </a:r>
          </a:p>
          <a:p>
            <a:pPr lvl="3"/>
            <a:r>
              <a:rPr lang="th-TH" smtClean="0"/>
              <a:t>ระดับสี่</a:t>
            </a:r>
          </a:p>
          <a:p>
            <a:pPr lvl="4"/>
            <a:r>
              <a:rPr lang="th-TH" smtClean="0"/>
              <a:t>ระดับห้า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rgbClr val="000000"/>
                </a:solidFill>
                <a:latin typeface="+mn-lt"/>
                <a:cs typeface="Angsana New" pitchFamily="18" charset="-34"/>
              </a:defRPr>
            </a:lvl1pPr>
          </a:lstStyle>
          <a:p>
            <a:pPr>
              <a:defRPr/>
            </a:pPr>
            <a:fld id="{279549DA-D86E-461C-99DA-3172AB2224B8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2600">
                <a:solidFill>
                  <a:srgbClr val="000000"/>
                </a:solidFill>
                <a:latin typeface="+mn-lt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6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9C8DE-034E-44AD-ABC0-AB81FEB9E27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0686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99" r:id="rId1"/>
    <p:sldLayoutId id="2147486800" r:id="rId2"/>
    <p:sldLayoutId id="2147486801" r:id="rId3"/>
    <p:sldLayoutId id="2147486802" r:id="rId4"/>
    <p:sldLayoutId id="2147486803" r:id="rId5"/>
    <p:sldLayoutId id="2147486804" r:id="rId6"/>
    <p:sldLayoutId id="2147486805" r:id="rId7"/>
    <p:sldLayoutId id="2147486806" r:id="rId8"/>
    <p:sldLayoutId id="2147486807" r:id="rId9"/>
    <p:sldLayoutId id="2147486808" r:id="rId10"/>
    <p:sldLayoutId id="2147486809" r:id="rId11"/>
    <p:sldLayoutId id="2147486810" r:id="rId12"/>
    <p:sldLayoutId id="2147486811" r:id="rId13"/>
    <p:sldLayoutId id="2147486812" r:id="rId14"/>
    <p:sldLayoutId id="214748681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คลิกเพื่อแก้ไขลักษณะชื่อเรื่องหลัก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คลิกเพื่อแก้ไขลักษณะข้อความหลัก</a:t>
            </a:r>
          </a:p>
          <a:p>
            <a:pPr lvl="1"/>
            <a:r>
              <a:rPr lang="th-TH" smtClean="0"/>
              <a:t>ระดับสอง</a:t>
            </a:r>
          </a:p>
          <a:p>
            <a:pPr lvl="2"/>
            <a:r>
              <a:rPr lang="th-TH" smtClean="0"/>
              <a:t>ระดับสาม</a:t>
            </a:r>
          </a:p>
          <a:p>
            <a:pPr lvl="3"/>
            <a:r>
              <a:rPr lang="th-TH" smtClean="0"/>
              <a:t>ระดับสี่</a:t>
            </a:r>
          </a:p>
          <a:p>
            <a:pPr lvl="4"/>
            <a:r>
              <a:rPr lang="th-TH" smtClean="0"/>
              <a:t>ระดับห้า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rgbClr val="000000"/>
                </a:solidFill>
                <a:latin typeface="+mn-lt"/>
                <a:cs typeface="Angsana New" pitchFamily="18" charset="-34"/>
              </a:defRPr>
            </a:lvl1pPr>
          </a:lstStyle>
          <a:p>
            <a:pPr>
              <a:defRPr/>
            </a:pPr>
            <a:fld id="{2660055A-9D18-4F42-B510-EAF2FEA5CCC5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2600">
                <a:solidFill>
                  <a:srgbClr val="000000"/>
                </a:solidFill>
                <a:latin typeface="+mn-lt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6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4301D1-830F-4D7A-82CA-87B919E2CDC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4819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67" r:id="rId1"/>
    <p:sldLayoutId id="2147486868" r:id="rId2"/>
    <p:sldLayoutId id="2147486869" r:id="rId3"/>
    <p:sldLayoutId id="2147486870" r:id="rId4"/>
    <p:sldLayoutId id="2147486871" r:id="rId5"/>
    <p:sldLayoutId id="2147486872" r:id="rId6"/>
    <p:sldLayoutId id="2147486873" r:id="rId7"/>
    <p:sldLayoutId id="2147486874" r:id="rId8"/>
    <p:sldLayoutId id="2147486875" r:id="rId9"/>
    <p:sldLayoutId id="2147486876" r:id="rId10"/>
    <p:sldLayoutId id="2147486877" r:id="rId11"/>
    <p:sldLayoutId id="2147486878" r:id="rId12"/>
    <p:sldLayoutId id="2147486879" r:id="rId13"/>
    <p:sldLayoutId id="2147486880" r:id="rId14"/>
    <p:sldLayoutId id="2147486881" r:id="rId15"/>
  </p:sldLayoutIdLst>
  <p:transition spd="slow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910055-F2B7-4A6D-858B-5586C07363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28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79" r:id="rId1"/>
    <p:sldLayoutId id="2147487080" r:id="rId2"/>
    <p:sldLayoutId id="2147487081" r:id="rId3"/>
    <p:sldLayoutId id="2147487082" r:id="rId4"/>
    <p:sldLayoutId id="2147487083" r:id="rId5"/>
    <p:sldLayoutId id="2147487084" r:id="rId6"/>
    <p:sldLayoutId id="2147487085" r:id="rId7"/>
    <p:sldLayoutId id="2147487086" r:id="rId8"/>
    <p:sldLayoutId id="2147487087" r:id="rId9"/>
    <p:sldLayoutId id="2147487088" r:id="rId10"/>
    <p:sldLayoutId id="2147487089" r:id="rId11"/>
    <p:sldLayoutId id="2147487090" r:id="rId12"/>
    <p:sldLayoutId id="2147487091" r:id="rId13"/>
    <p:sldLayoutId id="2147487092" r:id="rId14"/>
    <p:sldLayoutId id="2147487093" r:id="rId15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67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34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02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69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560" indent="-3425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10" indent="-28546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860" indent="-22837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00" indent="-2283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34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090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830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577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319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7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9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ctr"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8F9F698-7688-4F48-8B08-18F87B1ADB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98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79" r:id="rId1"/>
    <p:sldLayoutId id="2147487180" r:id="rId2"/>
    <p:sldLayoutId id="2147487181" r:id="rId3"/>
    <p:sldLayoutId id="2147487182" r:id="rId4"/>
    <p:sldLayoutId id="2147487183" r:id="rId5"/>
    <p:sldLayoutId id="2147487184" r:id="rId6"/>
    <p:sldLayoutId id="2147487185" r:id="rId7"/>
    <p:sldLayoutId id="2147487186" r:id="rId8"/>
    <p:sldLayoutId id="2147487187" r:id="rId9"/>
    <p:sldLayoutId id="2147487188" r:id="rId10"/>
    <p:sldLayoutId id="214748718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fld id="{31328944-32C8-4E91-BC33-2572849B51C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8461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19" r:id="rId1"/>
    <p:sldLayoutId id="2147487220" r:id="rId2"/>
    <p:sldLayoutId id="2147487221" r:id="rId3"/>
    <p:sldLayoutId id="2147487222" r:id="rId4"/>
    <p:sldLayoutId id="2147487223" r:id="rId5"/>
    <p:sldLayoutId id="2147487224" r:id="rId6"/>
    <p:sldLayoutId id="2147487225" r:id="rId7"/>
    <p:sldLayoutId id="2147487226" r:id="rId8"/>
    <p:sldLayoutId id="2147487227" r:id="rId9"/>
    <p:sldLayoutId id="2147487228" r:id="rId10"/>
    <p:sldLayoutId id="2147487229" r:id="rId11"/>
    <p:sldLayoutId id="2147487230" r:id="rId12"/>
    <p:sldLayoutId id="2147487231" r:id="rId13"/>
  </p:sldLayoutIdLst>
  <p:transition>
    <p:pull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1D7461-F621-45D5-B4CF-2AF0E8A5E2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th-TH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40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45" r:id="rId1"/>
    <p:sldLayoutId id="2147487246" r:id="rId2"/>
    <p:sldLayoutId id="2147487247" r:id="rId3"/>
    <p:sldLayoutId id="2147487248" r:id="rId4"/>
    <p:sldLayoutId id="2147487249" r:id="rId5"/>
    <p:sldLayoutId id="2147487250" r:id="rId6"/>
    <p:sldLayoutId id="2147487251" r:id="rId7"/>
    <p:sldLayoutId id="2147487252" r:id="rId8"/>
    <p:sldLayoutId id="2147487253" r:id="rId9"/>
    <p:sldLayoutId id="2147487254" r:id="rId10"/>
    <p:sldLayoutId id="2147487255" r:id="rId11"/>
    <p:sldLayoutId id="2147487256" r:id="rId12"/>
    <p:sldLayoutId id="2147487257" r:id="rId13"/>
  </p:sldLayoutIdLst>
  <p:transition>
    <p:pull dir="d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คลิกเพื่อแก้ไขลักษณะชื่อเรื่องหลัก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คลิกเพื่อแก้ไขลักษณะข้อความหลัก</a:t>
            </a:r>
          </a:p>
          <a:p>
            <a:pPr lvl="1"/>
            <a:r>
              <a:rPr lang="th-TH" smtClean="0"/>
              <a:t>ระดับสอง</a:t>
            </a:r>
          </a:p>
          <a:p>
            <a:pPr lvl="2"/>
            <a:r>
              <a:rPr lang="th-TH" smtClean="0"/>
              <a:t>ระดับสาม</a:t>
            </a:r>
          </a:p>
          <a:p>
            <a:pPr lvl="3"/>
            <a:r>
              <a:rPr lang="th-TH" smtClean="0"/>
              <a:t>ระดับสี่</a:t>
            </a:r>
          </a:p>
          <a:p>
            <a:pPr lvl="4"/>
            <a:r>
              <a:rPr lang="th-TH" smtClean="0"/>
              <a:t>ระดับห้า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cs typeface="LilyUPC" pitchFamily="34" charset="-34"/>
              </a:defRPr>
            </a:lvl1pPr>
          </a:lstStyle>
          <a:p>
            <a:pPr>
              <a:defRPr/>
            </a:pPr>
            <a:fld id="{DAAA9257-F03D-4785-ADD8-C30FD5743661}" type="datetime1">
              <a:rPr lang="th-TH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</a:rPr>
              <a:pPr>
                <a:defRPr/>
              </a:pPr>
              <a:t>28/02/57</a:t>
            </a:fld>
            <a:endParaRPr lang="th-TH">
              <a:solidFill>
                <a:srgbClr val="000000"/>
              </a:solidFill>
              <a:latin typeface="Angsana New" pitchFamily="18" charset="-34"/>
              <a:ea typeface="Arial Unicode MS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2600">
                <a:cs typeface="LilyUPC" pitchFamily="34" charset="-34"/>
              </a:defRPr>
            </a:lvl1pPr>
          </a:lstStyle>
          <a:p>
            <a:endParaRPr lang="th-TH">
              <a:solidFill>
                <a:srgbClr val="000000"/>
              </a:solidFill>
              <a:latin typeface="Angsana New" pitchFamily="18" charset="-34"/>
              <a:ea typeface="Arial Unicode MS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600">
                <a:ea typeface="+mn-ea"/>
                <a:cs typeface="LilyUPC" pitchFamily="34" charset="-34"/>
              </a:defRPr>
            </a:lvl1pPr>
          </a:lstStyle>
          <a:p>
            <a:pPr>
              <a:defRPr/>
            </a:pPr>
            <a:fld id="{C8B2395A-72DC-4C1A-A3ED-B7A077C68BE2}" type="slidenum">
              <a:rPr lang="en-US">
                <a:solidFill>
                  <a:srgbClr val="000000"/>
                </a:solidFill>
                <a:latin typeface="Angsana New" pitchFamily="18" charset="-34"/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6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44" r:id="rId1"/>
    <p:sldLayoutId id="2147487345" r:id="rId2"/>
    <p:sldLayoutId id="2147487346" r:id="rId3"/>
    <p:sldLayoutId id="2147487347" r:id="rId4"/>
    <p:sldLayoutId id="2147487348" r:id="rId5"/>
    <p:sldLayoutId id="2147487349" r:id="rId6"/>
    <p:sldLayoutId id="2147487350" r:id="rId7"/>
    <p:sldLayoutId id="2147487351" r:id="rId8"/>
    <p:sldLayoutId id="2147487352" r:id="rId9"/>
    <p:sldLayoutId id="2147487353" r:id="rId10"/>
    <p:sldLayoutId id="21474873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910055-F2B7-4A6D-858B-5586C07363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6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62" r:id="rId1"/>
    <p:sldLayoutId id="2147487463" r:id="rId2"/>
    <p:sldLayoutId id="2147487464" r:id="rId3"/>
    <p:sldLayoutId id="2147487465" r:id="rId4"/>
    <p:sldLayoutId id="2147487466" r:id="rId5"/>
    <p:sldLayoutId id="2147487467" r:id="rId6"/>
    <p:sldLayoutId id="2147487468" r:id="rId7"/>
    <p:sldLayoutId id="2147487469" r:id="rId8"/>
    <p:sldLayoutId id="2147487470" r:id="rId9"/>
    <p:sldLayoutId id="2147487471" r:id="rId10"/>
    <p:sldLayoutId id="2147487472" r:id="rId11"/>
    <p:sldLayoutId id="2147487473" r:id="rId12"/>
    <p:sldLayoutId id="2147487474" r:id="rId13"/>
    <p:sldLayoutId id="2147487475" r:id="rId14"/>
    <p:sldLayoutId id="2147487476" r:id="rId15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67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34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02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69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560" indent="-3425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10" indent="-28546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860" indent="-22837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00" indent="-2283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34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090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830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577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319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7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9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910055-F2B7-4A6D-858B-5586C07363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67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78" r:id="rId1"/>
    <p:sldLayoutId id="2147487479" r:id="rId2"/>
    <p:sldLayoutId id="2147487480" r:id="rId3"/>
    <p:sldLayoutId id="2147487481" r:id="rId4"/>
    <p:sldLayoutId id="2147487482" r:id="rId5"/>
    <p:sldLayoutId id="2147487483" r:id="rId6"/>
    <p:sldLayoutId id="2147487484" r:id="rId7"/>
    <p:sldLayoutId id="2147487485" r:id="rId8"/>
    <p:sldLayoutId id="2147487486" r:id="rId9"/>
    <p:sldLayoutId id="2147487487" r:id="rId10"/>
    <p:sldLayoutId id="2147487488" r:id="rId11"/>
    <p:sldLayoutId id="2147487489" r:id="rId12"/>
    <p:sldLayoutId id="2147487490" r:id="rId13"/>
    <p:sldLayoutId id="2147487491" r:id="rId14"/>
    <p:sldLayoutId id="2147487492" r:id="rId15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67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34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02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69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560" indent="-3425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10" indent="-28546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860" indent="-22837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00" indent="-2283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34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090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830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577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319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7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9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คลิกเพื่อแก้ไขลักษณะชื่อเรื่องหลัก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คลิกเพื่อแก้ไขลักษณะข้อความหลัก</a:t>
            </a:r>
          </a:p>
          <a:p>
            <a:pPr lvl="1"/>
            <a:r>
              <a:rPr lang="th-TH" smtClean="0"/>
              <a:t>ระดับสอง</a:t>
            </a:r>
          </a:p>
          <a:p>
            <a:pPr lvl="2"/>
            <a:r>
              <a:rPr lang="th-TH" smtClean="0"/>
              <a:t>ระดับสาม</a:t>
            </a:r>
          </a:p>
          <a:p>
            <a:pPr lvl="3"/>
            <a:r>
              <a:rPr lang="th-TH" smtClean="0"/>
              <a:t>ระดับสี่</a:t>
            </a:r>
          </a:p>
          <a:p>
            <a:pPr lvl="4"/>
            <a:r>
              <a:rPr lang="th-TH" smtClean="0"/>
              <a:t>ระดับห้า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rgbClr val="000000"/>
                </a:solidFill>
                <a:latin typeface="+mn-lt"/>
                <a:cs typeface="Angsana New" pitchFamily="18" charset="-34"/>
              </a:defRPr>
            </a:lvl1pPr>
          </a:lstStyle>
          <a:p>
            <a:pPr>
              <a:defRPr/>
            </a:pPr>
            <a:fld id="{8CE81685-EC4B-4E1D-B487-1A31527DD7BB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2600">
                <a:solidFill>
                  <a:srgbClr val="000000"/>
                </a:solidFill>
                <a:latin typeface="+mn-lt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6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607B6B-86AE-4758-9B9F-9B1E7426C56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7" r:id="rId1"/>
    <p:sldLayoutId id="2147486348" r:id="rId2"/>
    <p:sldLayoutId id="2147486349" r:id="rId3"/>
    <p:sldLayoutId id="2147486350" r:id="rId4"/>
    <p:sldLayoutId id="2147486351" r:id="rId5"/>
    <p:sldLayoutId id="2147486352" r:id="rId6"/>
    <p:sldLayoutId id="2147486353" r:id="rId7"/>
    <p:sldLayoutId id="2147486354" r:id="rId8"/>
    <p:sldLayoutId id="2147486355" r:id="rId9"/>
    <p:sldLayoutId id="2147486356" r:id="rId10"/>
    <p:sldLayoutId id="2147486357" r:id="rId11"/>
    <p:sldLayoutId id="2147486358" r:id="rId12"/>
    <p:sldLayoutId id="2147486359" r:id="rId13"/>
    <p:sldLayoutId id="2147486360" r:id="rId14"/>
    <p:sldLayoutId id="2147486361" r:id="rId15"/>
    <p:sldLayoutId id="214748636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674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349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02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69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560" indent="-3425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10" indent="-28546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860" indent="-22837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00" indent="-2283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34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09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83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577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319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7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9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คลิกเพื่อแก้ไขลักษณะชื่อเรื่องหลัก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คลิกเพื่อแก้ไขลักษณะข้อความหลัก</a:t>
            </a:r>
          </a:p>
          <a:p>
            <a:pPr lvl="1"/>
            <a:r>
              <a:rPr lang="th-TH" smtClean="0"/>
              <a:t>ระดับสอง</a:t>
            </a:r>
          </a:p>
          <a:p>
            <a:pPr lvl="2"/>
            <a:r>
              <a:rPr lang="th-TH" smtClean="0"/>
              <a:t>ระดับสาม</a:t>
            </a:r>
          </a:p>
          <a:p>
            <a:pPr lvl="3"/>
            <a:r>
              <a:rPr lang="th-TH" smtClean="0"/>
              <a:t>ระดับสี่</a:t>
            </a:r>
          </a:p>
          <a:p>
            <a:pPr lvl="4"/>
            <a:r>
              <a:rPr lang="th-TH" smtClean="0"/>
              <a:t>ระดับห้า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600"/>
            </a:lvl1pPr>
          </a:lstStyle>
          <a:p>
            <a:pPr eaLnBrk="0" hangingPunct="0"/>
            <a:endParaRPr lang="th-TH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600"/>
            </a:lvl1pPr>
          </a:lstStyle>
          <a:p>
            <a:pPr eaLnBrk="0" hangingPunct="0"/>
            <a:endParaRPr lang="th-TH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600"/>
            </a:lvl1pPr>
          </a:lstStyle>
          <a:p>
            <a:pPr eaLnBrk="0" hangingPunct="0"/>
            <a:fld id="{095AEF97-139A-472E-BD3C-29F973984137}" type="slidenum">
              <a:rPr lang="en-US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eaLnBrk="0" hangingPunct="0"/>
              <a:t>‹#›</a:t>
            </a:fld>
            <a:endParaRPr lang="th-TH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08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94" r:id="rId1"/>
    <p:sldLayoutId id="2147487495" r:id="rId2"/>
    <p:sldLayoutId id="2147487496" r:id="rId3"/>
    <p:sldLayoutId id="2147487497" r:id="rId4"/>
    <p:sldLayoutId id="2147487498" r:id="rId5"/>
    <p:sldLayoutId id="2147487499" r:id="rId6"/>
    <p:sldLayoutId id="2147487500" r:id="rId7"/>
    <p:sldLayoutId id="2147487501" r:id="rId8"/>
    <p:sldLayoutId id="2147487502" r:id="rId9"/>
    <p:sldLayoutId id="2147487503" r:id="rId10"/>
    <p:sldLayoutId id="21474875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1AF335-FA38-4EEA-B46B-94B7490F652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02" r:id="rId1"/>
    <p:sldLayoutId id="2147486303" r:id="rId2"/>
    <p:sldLayoutId id="2147486304" r:id="rId3"/>
    <p:sldLayoutId id="2147486305" r:id="rId4"/>
    <p:sldLayoutId id="2147486306" r:id="rId5"/>
    <p:sldLayoutId id="2147486307" r:id="rId6"/>
    <p:sldLayoutId id="2147486308" r:id="rId7"/>
    <p:sldLayoutId id="2147486309" r:id="rId8"/>
    <p:sldLayoutId id="2147486310" r:id="rId9"/>
    <p:sldLayoutId id="2147486311" r:id="rId10"/>
    <p:sldLayoutId id="2147486312" r:id="rId11"/>
    <p:sldLayoutId id="2147486313" r:id="rId12"/>
    <p:sldLayoutId id="2147486314" r:id="rId13"/>
    <p:sldLayoutId id="2147486315" r:id="rId14"/>
    <p:sldLayoutId id="2147486316" r:id="rId15"/>
    <p:sldLayoutId id="2147486317" r:id="rId16"/>
    <p:sldLayoutId id="2147486318" r:id="rId17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67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34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02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69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560" indent="-3425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10" indent="-28546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860" indent="-22837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00" indent="-2283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34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090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830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577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319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7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9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คลิกเพื่อแก้ไขลักษณะชื่อเรื่องหลัก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คลิกเพื่อแก้ไขลักษณะข้อความหลัก</a:t>
            </a:r>
          </a:p>
          <a:p>
            <a:pPr lvl="1"/>
            <a:r>
              <a:rPr lang="th-TH" smtClean="0"/>
              <a:t>ระดับสอง</a:t>
            </a:r>
          </a:p>
          <a:p>
            <a:pPr lvl="2"/>
            <a:r>
              <a:rPr lang="th-TH" smtClean="0"/>
              <a:t>ระดับสาม</a:t>
            </a:r>
          </a:p>
          <a:p>
            <a:pPr lvl="3"/>
            <a:r>
              <a:rPr lang="th-TH" smtClean="0"/>
              <a:t>ระดับสี่</a:t>
            </a:r>
          </a:p>
          <a:p>
            <a:pPr lvl="4"/>
            <a:r>
              <a:rPr lang="th-TH" smtClean="0"/>
              <a:t>ระดับห้า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defRPr>
            </a:lvl1pPr>
          </a:lstStyle>
          <a:p>
            <a:pPr>
              <a:defRPr/>
            </a:pPr>
            <a:fld id="{CCDC5A9C-204D-4A50-8D42-CAD91B6B23F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3" r:id="rId1"/>
    <p:sldLayoutId id="2147486364" r:id="rId2"/>
    <p:sldLayoutId id="2147486365" r:id="rId3"/>
    <p:sldLayoutId id="2147486366" r:id="rId4"/>
    <p:sldLayoutId id="2147486367" r:id="rId5"/>
    <p:sldLayoutId id="2147486368" r:id="rId6"/>
    <p:sldLayoutId id="2147486369" r:id="rId7"/>
    <p:sldLayoutId id="2147486370" r:id="rId8"/>
    <p:sldLayoutId id="2147486371" r:id="rId9"/>
    <p:sldLayoutId id="2147486372" r:id="rId10"/>
    <p:sldLayoutId id="21474863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674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349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02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69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560" indent="-3425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10" indent="-28546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860" indent="-22837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00" indent="-2283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34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09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83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577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319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7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9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9" rIns="91350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คลิกเพื่อแก้ไขลักษณะชื่อเรื่องหลัก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คลิกเพื่อแก้ไขลักษณะข้อความหลัก</a:t>
            </a:r>
          </a:p>
          <a:p>
            <a:pPr lvl="1"/>
            <a:r>
              <a:rPr lang="th-TH" smtClean="0"/>
              <a:t>ระดับสอง</a:t>
            </a:r>
          </a:p>
          <a:p>
            <a:pPr lvl="2"/>
            <a:r>
              <a:rPr lang="th-TH" smtClean="0"/>
              <a:t>ระดับสาม</a:t>
            </a:r>
          </a:p>
          <a:p>
            <a:pPr lvl="3"/>
            <a:r>
              <a:rPr lang="th-TH" smtClean="0"/>
              <a:t>ระดับสี่</a:t>
            </a:r>
          </a:p>
          <a:p>
            <a:pPr lvl="4"/>
            <a:r>
              <a:rPr lang="th-TH" smtClean="0"/>
              <a:t>ระดับห้า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defRPr>
            </a:lvl1pPr>
          </a:lstStyle>
          <a:p>
            <a:pPr>
              <a:defRPr/>
            </a:pPr>
            <a:fld id="{5222BD25-670D-4D47-A9EF-154D235AEF6C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260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600">
                <a:solidFill>
                  <a:srgbClr val="000000"/>
                </a:solidFill>
                <a:latin typeface="Angsana New" pitchFamily="18" charset="-34"/>
                <a:ea typeface="+mn-ea"/>
                <a:cs typeface="LilyUPC" pitchFamily="34" charset="-34"/>
              </a:defRPr>
            </a:lvl1pPr>
          </a:lstStyle>
          <a:p>
            <a:pPr>
              <a:defRPr/>
            </a:pPr>
            <a:fld id="{9D3B2768-EFA8-4DD2-9877-6A2715E3052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4" r:id="rId1"/>
    <p:sldLayoutId id="2147486375" r:id="rId2"/>
    <p:sldLayoutId id="2147486376" r:id="rId3"/>
    <p:sldLayoutId id="2147486377" r:id="rId4"/>
    <p:sldLayoutId id="2147486378" r:id="rId5"/>
    <p:sldLayoutId id="2147486379" r:id="rId6"/>
    <p:sldLayoutId id="2147486380" r:id="rId7"/>
    <p:sldLayoutId id="2147486381" r:id="rId8"/>
    <p:sldLayoutId id="2147486382" r:id="rId9"/>
    <p:sldLayoutId id="2147486383" r:id="rId10"/>
    <p:sldLayoutId id="21474863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674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349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02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69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560" indent="-3425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10" indent="-28546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860" indent="-22837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00" indent="-2283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34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09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83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577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319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7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9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คลิกเพื่อแก้ไขลักษณะชื่อเรื่องหลัก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คลิกเพื่อแก้ไขลักษณะข้อความหลัก</a:t>
            </a:r>
          </a:p>
          <a:p>
            <a:pPr lvl="1"/>
            <a:r>
              <a:rPr lang="th-TH" smtClean="0"/>
              <a:t>ระดับสอง</a:t>
            </a:r>
          </a:p>
          <a:p>
            <a:pPr lvl="2"/>
            <a:r>
              <a:rPr lang="th-TH" smtClean="0"/>
              <a:t>ระดับสาม</a:t>
            </a:r>
          </a:p>
          <a:p>
            <a:pPr lvl="3"/>
            <a:r>
              <a:rPr lang="th-TH" smtClean="0"/>
              <a:t>ระดับสี่</a:t>
            </a:r>
          </a:p>
          <a:p>
            <a:pPr lvl="4"/>
            <a:r>
              <a:rPr lang="th-TH" smtClean="0"/>
              <a:t>ระดับห้า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rgbClr val="000000"/>
                </a:solidFill>
                <a:latin typeface="+mn-lt"/>
                <a:ea typeface="Arial Unicode MS" pitchFamily="34" charset="-128"/>
                <a:cs typeface="Angsana New" pitchFamily="18" charset="-34"/>
              </a:defRPr>
            </a:lvl1pPr>
          </a:lstStyle>
          <a:p>
            <a:pPr>
              <a:defRPr/>
            </a:pPr>
            <a:fld id="{6C49E6CD-1D59-44F5-AAAD-E294BA617512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2600">
                <a:solidFill>
                  <a:srgbClr val="000000"/>
                </a:solidFill>
                <a:latin typeface="+mn-lt"/>
                <a:ea typeface="Arial Unicode MS" pitchFamily="34" charset="-128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600">
                <a:solidFill>
                  <a:srgbClr val="000000"/>
                </a:solidFill>
                <a:latin typeface="+mn-lt"/>
                <a:ea typeface="Arial Unicode MS" pitchFamily="34" charset="-128"/>
              </a:defRPr>
            </a:lvl1pPr>
          </a:lstStyle>
          <a:p>
            <a:pPr>
              <a:defRPr/>
            </a:pPr>
            <a:fld id="{C3F9EF59-19F4-4082-AF29-99C3A02EA60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2" r:id="rId1"/>
    <p:sldLayoutId id="2147486413" r:id="rId2"/>
    <p:sldLayoutId id="2147486414" r:id="rId3"/>
    <p:sldLayoutId id="2147486415" r:id="rId4"/>
    <p:sldLayoutId id="2147486416" r:id="rId5"/>
    <p:sldLayoutId id="2147486417" r:id="rId6"/>
    <p:sldLayoutId id="2147486418" r:id="rId7"/>
    <p:sldLayoutId id="2147486419" r:id="rId8"/>
    <p:sldLayoutId id="2147486420" r:id="rId9"/>
    <p:sldLayoutId id="2147486421" r:id="rId10"/>
    <p:sldLayoutId id="2147486422" r:id="rId11"/>
    <p:sldLayoutId id="2147486423" r:id="rId12"/>
    <p:sldLayoutId id="214748642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674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349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02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69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560" indent="-3425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10" indent="-28546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860" indent="-22837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00" indent="-2283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34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09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83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577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319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7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9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9" rIns="91350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คลิกเพื่อแก้ไขลักษณะชื่อเรื่องหลัก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คลิกเพื่อแก้ไขลักษณะข้อความหลัก</a:t>
            </a:r>
          </a:p>
          <a:p>
            <a:pPr lvl="1"/>
            <a:r>
              <a:rPr lang="th-TH" smtClean="0"/>
              <a:t>ระดับสอง</a:t>
            </a:r>
          </a:p>
          <a:p>
            <a:pPr lvl="2"/>
            <a:r>
              <a:rPr lang="th-TH" smtClean="0"/>
              <a:t>ระดับสาม</a:t>
            </a:r>
          </a:p>
          <a:p>
            <a:pPr lvl="3"/>
            <a:r>
              <a:rPr lang="th-TH" smtClean="0"/>
              <a:t>ระดับสี่</a:t>
            </a:r>
          </a:p>
          <a:p>
            <a:pPr lvl="4"/>
            <a:r>
              <a:rPr lang="th-TH" smtClean="0"/>
              <a:t>ระดับห้า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600" b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defRPr>
            </a:lvl1pPr>
          </a:lstStyle>
          <a:p>
            <a:pPr>
              <a:defRPr/>
            </a:pPr>
            <a:fld id="{485CCF4A-2730-4630-886F-1BCBACC3D2C3}" type="datetime1">
              <a:rPr lang="th-TH"/>
              <a:pPr>
                <a:defRPr/>
              </a:pPr>
              <a:t>28/02/57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2600" b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600" b="0">
                <a:solidFill>
                  <a:srgbClr val="000000"/>
                </a:solidFill>
                <a:latin typeface="Angsana New" pitchFamily="18" charset="-34"/>
                <a:ea typeface="+mn-ea"/>
                <a:cs typeface="LilyUPC" pitchFamily="34" charset="-34"/>
              </a:defRPr>
            </a:lvl1pPr>
          </a:lstStyle>
          <a:p>
            <a:pPr>
              <a:defRPr/>
            </a:pPr>
            <a:fld id="{A9A02557-EA1F-4A56-8393-CBD9CD84B28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25" r:id="rId1"/>
    <p:sldLayoutId id="2147486426" r:id="rId2"/>
    <p:sldLayoutId id="2147486427" r:id="rId3"/>
    <p:sldLayoutId id="2147486428" r:id="rId4"/>
    <p:sldLayoutId id="2147486429" r:id="rId5"/>
    <p:sldLayoutId id="2147486430" r:id="rId6"/>
    <p:sldLayoutId id="2147486431" r:id="rId7"/>
    <p:sldLayoutId id="2147486432" r:id="rId8"/>
    <p:sldLayoutId id="2147486433" r:id="rId9"/>
    <p:sldLayoutId id="2147486434" r:id="rId10"/>
    <p:sldLayoutId id="2147486435" r:id="rId11"/>
    <p:sldLayoutId id="2147486436" r:id="rId12"/>
    <p:sldLayoutId id="214748643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674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349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02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69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560" indent="-3425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10" indent="-28546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860" indent="-22837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00" indent="-2283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34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09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83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577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319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7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9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9" rIns="91350" bIns="4567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897FB6F-9893-4B3E-A89F-03AA7CB5966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2" r:id="rId1"/>
    <p:sldLayoutId id="2147486333" r:id="rId2"/>
    <p:sldLayoutId id="2147486334" r:id="rId3"/>
    <p:sldLayoutId id="2147486335" r:id="rId4"/>
    <p:sldLayoutId id="2147486336" r:id="rId5"/>
    <p:sldLayoutId id="2147486337" r:id="rId6"/>
    <p:sldLayoutId id="2147486338" r:id="rId7"/>
    <p:sldLayoutId id="2147486339" r:id="rId8"/>
    <p:sldLayoutId id="2147486340" r:id="rId9"/>
    <p:sldLayoutId id="2147486341" r:id="rId10"/>
    <p:sldLayoutId id="2147486342" r:id="rId11"/>
    <p:sldLayoutId id="2147486343" r:id="rId12"/>
    <p:sldLayoutId id="2147486344" r:id="rId13"/>
    <p:sldLayoutId id="2147486345" r:id="rId14"/>
    <p:sldLayoutId id="2147486346" r:id="rId15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67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34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02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69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560" indent="-3425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10" indent="-28546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860" indent="-22837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00" indent="-2283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340" indent="-2283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090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830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577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319" indent="-2283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7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9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คลิกเพื่อแก้ไขลักษณะชื่อเรื่องหลัก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คลิกเพื่อแก้ไขลักษณะข้อความหลัก</a:t>
            </a:r>
          </a:p>
          <a:p>
            <a:pPr lvl="1"/>
            <a:r>
              <a:rPr lang="th-TH" smtClean="0"/>
              <a:t>ระดับสอง</a:t>
            </a:r>
          </a:p>
          <a:p>
            <a:pPr lvl="2"/>
            <a:r>
              <a:rPr lang="th-TH" smtClean="0"/>
              <a:t>ระดับสาม</a:t>
            </a:r>
          </a:p>
          <a:p>
            <a:pPr lvl="3"/>
            <a:r>
              <a:rPr lang="th-TH" smtClean="0"/>
              <a:t>ระดับสี่</a:t>
            </a:r>
          </a:p>
          <a:p>
            <a:pPr lvl="4"/>
            <a:r>
              <a:rPr lang="th-TH" smtClean="0"/>
              <a:t>ระดับห้า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600"/>
            </a:lvl1pPr>
          </a:lstStyle>
          <a:p>
            <a:pPr eaLnBrk="0" hangingPunct="0"/>
            <a:endParaRPr lang="th-TH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600"/>
            </a:lvl1pPr>
          </a:lstStyle>
          <a:p>
            <a:pPr eaLnBrk="0" hangingPunct="0"/>
            <a:endParaRPr lang="th-TH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600"/>
            </a:lvl1pPr>
          </a:lstStyle>
          <a:p>
            <a:pPr eaLnBrk="0" hangingPunct="0"/>
            <a:fld id="{095AEF97-139A-472E-BD3C-29F973984137}" type="slidenum">
              <a:rPr lang="en-US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eaLnBrk="0" hangingPunct="0"/>
              <a:t>‹#›</a:t>
            </a:fld>
            <a:endParaRPr lang="th-TH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62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74" r:id="rId1"/>
    <p:sldLayoutId id="2147486675" r:id="rId2"/>
    <p:sldLayoutId id="2147486676" r:id="rId3"/>
    <p:sldLayoutId id="2147486677" r:id="rId4"/>
    <p:sldLayoutId id="2147486678" r:id="rId5"/>
    <p:sldLayoutId id="2147486679" r:id="rId6"/>
    <p:sldLayoutId id="2147486680" r:id="rId7"/>
    <p:sldLayoutId id="2147486681" r:id="rId8"/>
    <p:sldLayoutId id="2147486682" r:id="rId9"/>
    <p:sldLayoutId id="2147486683" r:id="rId10"/>
    <p:sldLayoutId id="2147486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9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0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1928794" y="785794"/>
            <a:ext cx="5643602" cy="1006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5"/>
              </a:avLst>
            </a:prstTxWarp>
          </a:bodyPr>
          <a:lstStyle/>
          <a:p>
            <a:pPr algn="ctr"/>
            <a:r>
              <a:rPr lang="th-TH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KodchiangUPC"/>
              </a:rPr>
              <a:t>วินัย  การดำเนินการทางวินัย</a:t>
            </a:r>
            <a:endParaRPr lang="th-TH" sz="3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cs typeface="KodchiangUPC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571472" y="4714884"/>
            <a:ext cx="8286808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DilleniaUPC"/>
                <a:cs typeface="DilleniaUPC"/>
              </a:rPr>
              <a:t>สำนักงานสาธารณสุขจังหวัดกำแพงเพชร</a:t>
            </a:r>
            <a:endParaRPr lang="th-TH" sz="3600" b="1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571472" y="1714488"/>
            <a:ext cx="8001056" cy="1363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5"/>
              </a:avLst>
            </a:prstTxWarp>
          </a:bodyPr>
          <a:lstStyle/>
          <a:p>
            <a:pPr algn="ctr"/>
            <a:r>
              <a:rPr lang="th-TH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KodchiangUPC"/>
              </a:rPr>
              <a:t>ความรับผิดทางละเมิดของเจ้าหน้าที่</a:t>
            </a:r>
            <a:endParaRPr lang="th-TH" sz="3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cs typeface="KodchiangUPC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000232" y="3143248"/>
            <a:ext cx="5643602" cy="1292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5"/>
              </a:avLst>
            </a:prstTxWarp>
          </a:bodyPr>
          <a:lstStyle/>
          <a:p>
            <a:pPr algn="ctr"/>
            <a:r>
              <a:rPr lang="th-TH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KodchiangUPC"/>
              </a:rPr>
              <a:t>กฎหมาย และระเบียบอื่นๆ</a:t>
            </a:r>
            <a:endParaRPr lang="th-TH" sz="3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cs typeface="KodchiangUP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197298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"/>
            <a:ext cx="9144000" cy="1196975"/>
          </a:xfrm>
          <a:noFill/>
        </p:spPr>
        <p:txBody>
          <a:bodyPr/>
          <a:lstStyle/>
          <a:p>
            <a:pPr eaLnBrk="1" hangingPunct="1"/>
            <a:r>
              <a:rPr lang="th-TH" sz="6000" b="1" dirty="0" smtClean="0">
                <a:solidFill>
                  <a:schemeClr val="bg1"/>
                </a:solidFill>
                <a:cs typeface="KodchiangUPC" pitchFamily="18" charset="-34"/>
              </a:rPr>
              <a:t>การเสริมสร้างวินัย และพัฒนาให้มีวินัย</a:t>
            </a:r>
            <a:endParaRPr lang="th-TH" sz="6000" b="1" dirty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661248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r>
              <a:rPr lang="th-TH" sz="4000" dirty="0" smtClean="0">
                <a:solidFill>
                  <a:schemeClr val="bg1"/>
                </a:solidFill>
                <a:ea typeface="Cordia New"/>
                <a:cs typeface="TH SarabunIT๙"/>
              </a:rPr>
              <a:t>       </a:t>
            </a:r>
            <a:r>
              <a:rPr lang="th-TH" sz="4400" b="1" dirty="0" smtClean="0">
                <a:solidFill>
                  <a:srgbClr val="FFFFFF"/>
                </a:solidFill>
                <a:ea typeface="Times New Roman"/>
                <a:cs typeface="TH SarabunIT๙"/>
              </a:rPr>
              <a:t>การ</a:t>
            </a:r>
            <a:r>
              <a:rPr lang="th-TH" sz="4400" b="1" dirty="0">
                <a:solidFill>
                  <a:srgbClr val="FFFFFF"/>
                </a:solidFill>
                <a:ea typeface="Times New Roman"/>
                <a:cs typeface="TH SarabunIT๙"/>
              </a:rPr>
              <a:t>เสริมสร้างและพัฒนาทัศนคติ จิตสำนึก </a:t>
            </a:r>
            <a:r>
              <a:rPr lang="th-TH" sz="4400" b="1" dirty="0" smtClean="0">
                <a:solidFill>
                  <a:srgbClr val="FFFFFF"/>
                </a:solidFill>
                <a:ea typeface="Times New Roman"/>
                <a:cs typeface="TH SarabunIT๙"/>
              </a:rPr>
              <a:t>และ   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400" b="1" dirty="0">
                <a:solidFill>
                  <a:srgbClr val="FFFFFF"/>
                </a:solidFill>
                <a:ea typeface="Times New Roman"/>
                <a:cs typeface="TH SarabunIT๙"/>
              </a:rPr>
              <a:t> </a:t>
            </a:r>
            <a:r>
              <a:rPr lang="th-TH" sz="4400" b="1" dirty="0" smtClean="0">
                <a:solidFill>
                  <a:srgbClr val="FFFFFF"/>
                </a:solidFill>
                <a:ea typeface="Times New Roman"/>
                <a:cs typeface="TH SarabunIT๙"/>
              </a:rPr>
              <a:t>     พฤติกรรม</a:t>
            </a:r>
            <a:r>
              <a:rPr lang="th-TH" sz="4400" b="1" dirty="0">
                <a:solidFill>
                  <a:srgbClr val="FFFFFF"/>
                </a:solidFill>
                <a:ea typeface="Times New Roman"/>
                <a:cs typeface="TH SarabunIT๙"/>
              </a:rPr>
              <a:t>ของผู้อยู่ใต้บังคับบัญชา ให้</a:t>
            </a:r>
            <a:r>
              <a:rPr lang="th-TH" sz="4400" b="1" dirty="0" smtClean="0">
                <a:solidFill>
                  <a:srgbClr val="FFFFFF"/>
                </a:solidFill>
                <a:ea typeface="Times New Roman"/>
                <a:cs typeface="TH SarabunIT๙"/>
              </a:rPr>
              <a:t>เป็นไป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400" b="1" dirty="0">
                <a:solidFill>
                  <a:srgbClr val="FFFFFF"/>
                </a:solidFill>
                <a:ea typeface="Times New Roman"/>
                <a:cs typeface="TH SarabunIT๙"/>
              </a:rPr>
              <a:t> </a:t>
            </a:r>
            <a:r>
              <a:rPr lang="th-TH" sz="4400" b="1" dirty="0" smtClean="0">
                <a:solidFill>
                  <a:srgbClr val="FFFFFF"/>
                </a:solidFill>
                <a:ea typeface="Times New Roman"/>
                <a:cs typeface="TH SarabunIT๙"/>
              </a:rPr>
              <a:t>     ในทางที่</a:t>
            </a:r>
            <a:r>
              <a:rPr lang="th-TH" sz="4400" b="1" dirty="0">
                <a:solidFill>
                  <a:srgbClr val="FFFFFF"/>
                </a:solidFill>
                <a:ea typeface="Times New Roman"/>
                <a:cs typeface="TH SarabunIT๙"/>
              </a:rPr>
              <a:t>มี</a:t>
            </a:r>
            <a:r>
              <a:rPr lang="th-TH" sz="4400" b="1" dirty="0" smtClean="0">
                <a:solidFill>
                  <a:srgbClr val="FFFFFF"/>
                </a:solidFill>
                <a:ea typeface="Times New Roman"/>
                <a:cs typeface="TH SarabunIT๙"/>
              </a:rPr>
              <a:t>วินัย เช่น   </a:t>
            </a:r>
            <a:endParaRPr lang="th-TH" sz="4400" b="1" dirty="0">
              <a:solidFill>
                <a:srgbClr val="FFFFFF"/>
              </a:solidFill>
              <a:ea typeface="Times New Roman"/>
              <a:cs typeface="TH SarabunIT๙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400" b="1" dirty="0" smtClean="0">
                <a:solidFill>
                  <a:schemeClr val="bg1"/>
                </a:solidFill>
                <a:ea typeface="Cordia New"/>
                <a:cs typeface="TH SarabunIT๙"/>
              </a:rPr>
              <a:t>         1. </a:t>
            </a:r>
            <a:r>
              <a:rPr lang="th-TH" sz="4400" b="1" dirty="0" smtClean="0">
                <a:solidFill>
                  <a:schemeClr val="bg1"/>
                </a:solidFill>
                <a:ea typeface="Times New Roman"/>
                <a:cs typeface="TH SarabunIT๙"/>
              </a:rPr>
              <a:t>การ</a:t>
            </a:r>
            <a:r>
              <a:rPr lang="th-TH" sz="4400" b="1" dirty="0">
                <a:solidFill>
                  <a:schemeClr val="bg1"/>
                </a:solidFill>
                <a:ea typeface="Times New Roman"/>
                <a:cs typeface="TH SarabunIT๙"/>
              </a:rPr>
              <a:t>ปฏิบัติตนเป็นแบบอย่างที่ดี </a:t>
            </a:r>
            <a:endParaRPr lang="th-TH" sz="4400" b="1" dirty="0" smtClean="0">
              <a:solidFill>
                <a:schemeClr val="bg1"/>
              </a:solidFill>
              <a:ea typeface="Times New Roman"/>
              <a:cs typeface="TH SarabunIT๙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400" b="1" dirty="0">
                <a:solidFill>
                  <a:schemeClr val="bg1"/>
                </a:solidFill>
                <a:ea typeface="Times New Roman"/>
                <a:cs typeface="TH SarabunIT๙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ea typeface="Times New Roman"/>
                <a:cs typeface="TH SarabunIT๙"/>
              </a:rPr>
              <a:t>        2. การ</a:t>
            </a:r>
            <a:r>
              <a:rPr lang="th-TH" sz="4400" b="1" dirty="0">
                <a:solidFill>
                  <a:schemeClr val="bg1"/>
                </a:solidFill>
                <a:ea typeface="Times New Roman"/>
                <a:cs typeface="TH SarabunIT๙"/>
              </a:rPr>
              <a:t>ฝึกอบรม </a:t>
            </a:r>
            <a:endParaRPr lang="th-TH" sz="4400" b="1" dirty="0" smtClean="0">
              <a:solidFill>
                <a:schemeClr val="bg1"/>
              </a:solidFill>
              <a:ea typeface="Times New Roman"/>
              <a:cs typeface="TH SarabunIT๙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400" b="1" dirty="0">
                <a:solidFill>
                  <a:schemeClr val="bg1"/>
                </a:solidFill>
                <a:ea typeface="Times New Roman"/>
                <a:cs typeface="TH SarabunIT๙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ea typeface="Times New Roman"/>
                <a:cs typeface="TH SarabunIT๙"/>
              </a:rPr>
              <a:t>        3. การ</a:t>
            </a:r>
            <a:r>
              <a:rPr lang="th-TH" sz="4400" b="1" dirty="0">
                <a:solidFill>
                  <a:schemeClr val="bg1"/>
                </a:solidFill>
                <a:ea typeface="Times New Roman"/>
                <a:cs typeface="TH SarabunIT๙"/>
              </a:rPr>
              <a:t>สร้างขวัญและกำลังใจ การจูง</a:t>
            </a:r>
            <a:r>
              <a:rPr lang="th-TH" sz="4400" b="1" dirty="0" smtClean="0">
                <a:solidFill>
                  <a:schemeClr val="bg1"/>
                </a:solidFill>
                <a:ea typeface="Times New Roman"/>
                <a:cs typeface="TH SarabunIT๙"/>
              </a:rPr>
              <a:t>ใจ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400" b="1" dirty="0">
                <a:solidFill>
                  <a:schemeClr val="bg1"/>
                </a:solidFill>
                <a:ea typeface="Times New Roman"/>
                <a:cs typeface="TH SarabunIT๙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ea typeface="Times New Roman"/>
                <a:cs typeface="TH SarabunIT๙"/>
              </a:rPr>
              <a:t>            หรือ</a:t>
            </a:r>
            <a:r>
              <a:rPr lang="th-TH" sz="4400" b="1" dirty="0">
                <a:solidFill>
                  <a:schemeClr val="bg1"/>
                </a:solidFill>
                <a:ea typeface="Times New Roman"/>
                <a:cs typeface="TH SarabunIT๙"/>
              </a:rPr>
              <a:t>การอื่น</a:t>
            </a:r>
            <a:r>
              <a:rPr lang="th-TH" sz="4400" b="1" dirty="0" smtClean="0">
                <a:solidFill>
                  <a:schemeClr val="bg1"/>
                </a:solidFill>
                <a:ea typeface="Times New Roman"/>
                <a:cs typeface="TH SarabunIT๙"/>
              </a:rPr>
              <a:t>ใด</a:t>
            </a:r>
          </a:p>
        </p:txBody>
      </p:sp>
    </p:spTree>
    <p:extLst>
      <p:ext uri="{BB962C8B-B14F-4D97-AF65-F5344CB8AC3E}">
        <p14:creationId xmlns="" xmlns:p14="http://schemas.microsoft.com/office/powerpoint/2010/main" val="35199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 autoUpdateAnimBg="0"/>
      <p:bldP spid="290819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9" rIns="91350" bIns="45679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/>
            <a:fld id="{3CDAEC41-030B-4C20-9246-1C7E022CA3C3}" type="slidenum">
              <a:rPr lang="en-US"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/>
              <a:t>100</a:t>
            </a:fld>
            <a:endParaRPr lang="th-TH" sz="26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2375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z="6000" b="1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237572" name="Rectangle 3" descr="ลายเส้นบางทแยงมุมขึ้น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th-TH" sz="6600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				  </a:t>
            </a:r>
            <a:r>
              <a:rPr lang="th-TH" sz="4800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			</a:t>
            </a:r>
          </a:p>
          <a:p>
            <a:pPr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  </a:t>
            </a:r>
            <a:endParaRPr lang="th-TH" sz="6600" dirty="0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976900" name="Rectangle 4" descr="ไม้วอลนัต"/>
          <p:cNvSpPr>
            <a:spLocks noChangeArrowheads="1"/>
          </p:cNvSpPr>
          <p:nvPr/>
        </p:nvSpPr>
        <p:spPr bwMode="auto">
          <a:xfrm>
            <a:off x="395288" y="1268423"/>
            <a:ext cx="8497887" cy="4968875"/>
          </a:xfrm>
          <a:prstGeom prst="rect">
            <a:avLst/>
          </a:prstGeom>
          <a:noFill/>
          <a:ln w="38100" algn="ctr">
            <a:solidFill>
              <a:srgbClr val="99FF33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latin typeface="Angsana New" pitchFamily="18" charset="-34"/>
                <a:ea typeface="Arial Unicode MS" pitchFamily="34" charset="-128"/>
                <a:cs typeface="LilyUPC" pitchFamily="34" charset="-34"/>
                <a:sym typeface="Webdings" pitchFamily="18" charset="2"/>
              </a:rPr>
              <a:t>             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  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1.  ต้องไม่เป็นกรรมการผู้จัดการ  หรือผู้จัดการ  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หรือดำรงตำแหน่งอื่นใดที่มีลักษณะงานคล้ายคลึงกันนั้น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ในห้างหุ้นส่วนหรือบริษัท มาตรา 83(6)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24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                       </a:t>
            </a:r>
            <a:r>
              <a:rPr lang="th-TH" sz="2400" dirty="0" smtClean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 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ตำแหน่งอื่นใดที่มีลักษณะงานคล้ายคลึงกัน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          เช่น ตำแหน่งผู้อำนวยการ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  </a:t>
            </a:r>
            <a:r>
              <a:rPr lang="th-TH" sz="2400" dirty="0" smtClean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</a:t>
            </a:r>
            <a:r>
              <a:rPr lang="th-TH" sz="4400" dirty="0" smtClean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 2" pitchFamily="18" charset="2"/>
              </a:rPr>
              <a:t>จุดมุ่งหมาย    </a:t>
            </a:r>
            <a:r>
              <a:rPr lang="th-TH" sz="44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 2" pitchFamily="18" charset="2"/>
              </a:rPr>
              <a:t>-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 2" pitchFamily="18" charset="2"/>
              </a:rPr>
              <a:t> </a:t>
            </a:r>
            <a:r>
              <a:rPr lang="th-TH" sz="3600" b="1" dirty="0">
                <a:latin typeface="Angsana New" pitchFamily="18" charset="-34"/>
                <a:cs typeface="KodchiangUPC" pitchFamily="18" charset="-34"/>
                <a:sym typeface="Wingdings 2" pitchFamily="18" charset="2"/>
              </a:rPr>
              <a:t>ผลประโยชน์  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cs typeface="KodchiangUPC" pitchFamily="18" charset="-34"/>
                <a:sym typeface="Wingdings 2" pitchFamily="18" charset="2"/>
              </a:rPr>
              <a:t>                </a:t>
            </a:r>
            <a:r>
              <a:rPr lang="th-TH" sz="3600" b="1" dirty="0" smtClean="0">
                <a:latin typeface="Angsana New" pitchFamily="18" charset="-34"/>
                <a:cs typeface="KodchiangUPC" pitchFamily="18" charset="-34"/>
                <a:sym typeface="Wingdings 2" pitchFamily="18" charset="2"/>
              </a:rPr>
              <a:t>                     </a:t>
            </a:r>
            <a:r>
              <a:rPr lang="th-TH" sz="4400" b="1" dirty="0">
                <a:latin typeface="Angsana New" pitchFamily="18" charset="-34"/>
                <a:cs typeface="KodchiangUPC" pitchFamily="18" charset="-34"/>
                <a:sym typeface="Wingdings 2" pitchFamily="18" charset="2"/>
              </a:rPr>
              <a:t>- </a:t>
            </a:r>
            <a:r>
              <a:rPr lang="th-TH" sz="3600" b="1" dirty="0">
                <a:latin typeface="Angsana New" pitchFamily="18" charset="-34"/>
                <a:cs typeface="KodchiangUPC" pitchFamily="18" charset="-34"/>
                <a:sym typeface="Wingdings 2" pitchFamily="18" charset="2"/>
              </a:rPr>
              <a:t>เวลาทำงาน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800" b="1" dirty="0">
                <a:latin typeface="Angsana New" pitchFamily="18" charset="-34"/>
                <a:cs typeface="LilyUPC" pitchFamily="34" charset="-34"/>
                <a:sym typeface="Wingdings 2" pitchFamily="18" charset="2"/>
              </a:rPr>
              <a:t>                                            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cs typeface="LilyUPC" pitchFamily="34" charset="-34"/>
                <a:sym typeface="Wingdings 2" pitchFamily="18" charset="2"/>
              </a:rPr>
              <a:t>                                              </a:t>
            </a:r>
          </a:p>
        </p:txBody>
      </p:sp>
      <p:sp>
        <p:nvSpPr>
          <p:cNvPr id="237574" name="Rectangle 5" descr="หนัง"/>
          <p:cNvSpPr>
            <a:spLocks noChangeArrowheads="1"/>
          </p:cNvSpPr>
          <p:nvPr/>
        </p:nvSpPr>
        <p:spPr bwMode="auto">
          <a:xfrm>
            <a:off x="2339975" y="333375"/>
            <a:ext cx="4752975" cy="7191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8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วินัยต่อตนเอง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9" rIns="91350" bIns="45679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/>
            <a:fld id="{28627018-48B2-4912-8F40-7C6F7C5CFFFC}" type="slidenum">
              <a:rPr lang="en-US"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/>
              <a:t>101</a:t>
            </a:fld>
            <a:endParaRPr lang="th-TH" sz="26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2396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z="6000" b="1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239620" name="Rectangle 3" descr="ลายเส้นบางทแยงมุมขึ้น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th-TH" sz="6600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				  </a:t>
            </a:r>
            <a:r>
              <a:rPr lang="th-TH" sz="4800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			</a:t>
            </a:r>
          </a:p>
          <a:p>
            <a:pPr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 </a:t>
            </a:r>
            <a:endParaRPr lang="th-TH" sz="6600" dirty="0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1185796" name="Rectangle 4"/>
          <p:cNvSpPr>
            <a:spLocks noChangeArrowheads="1"/>
          </p:cNvSpPr>
          <p:nvPr/>
        </p:nvSpPr>
        <p:spPr bwMode="auto">
          <a:xfrm>
            <a:off x="323850" y="476250"/>
            <a:ext cx="8496300" cy="6121400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ebdings" pitchFamily="18" charset="2"/>
              </a:rPr>
              <a:t>   </a:t>
            </a:r>
            <a:endParaRPr lang="th-TH" sz="3200" b="1" dirty="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KodchiangUPC" pitchFamily="18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</a:t>
            </a: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2.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ต้องไม่กระทำการอันเป็นการ </a:t>
            </a:r>
            <a:r>
              <a:rPr lang="th-TH" sz="4000" b="1" u="sng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ล่วงละเมิด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หรือ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</a:t>
            </a:r>
            <a:r>
              <a:rPr lang="th-TH" sz="4000" b="1" u="sng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คุกคามทางเพศ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ตามที่กำหนดในกฎ ก.พ.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มาตรา 83(8)</a:t>
            </a:r>
          </a:p>
          <a:p>
            <a:pPr marL="342560" indent="-342560" eaLnBrk="0" hangingPunct="0">
              <a:lnSpc>
                <a:spcPct val="9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</a:t>
            </a:r>
            <a:r>
              <a:rPr lang="th-TH" sz="24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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ล่วงละเมิดทางเพศ...ล่วงเกิน, ฝ่าฝืนจารีต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     ประเพณี, ฝ่าฝืนกฎหมาย  เช่น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     การทำอนาจาร, ข่มขืนกระทำชำเรา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</a:t>
            </a:r>
            <a:r>
              <a:rPr lang="th-TH" sz="28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24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</a:t>
            </a:r>
            <a:r>
              <a:rPr lang="th-TH" sz="28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คุกคามทางเพศ...ทำให้หวาดกลัว,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     แสดงอำนาจด้วยกิริยา หรือวาจา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      ให้หวาดกลัว</a:t>
            </a:r>
            <a:r>
              <a:rPr lang="th-TH" sz="40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</a:t>
            </a:r>
          </a:p>
          <a:p>
            <a:pPr marL="342560" indent="-342560" eaLnBrk="0" hangingPunct="0">
              <a:lnSpc>
                <a:spcPct val="5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LilyUPC" pitchFamily="34" charset="-34"/>
                <a:sym typeface="Webdings" pitchFamily="18" charset="2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285"/>
            </a:gs>
            <a:gs pos="50000">
              <a:srgbClr val="FFFFFF"/>
            </a:gs>
            <a:gs pos="100000">
              <a:srgbClr val="FFC28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684981" y="549275"/>
            <a:ext cx="7991475" cy="5543550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9" rIns="91350" bIns="45679"/>
          <a:lstStyle/>
          <a:p>
            <a:pPr marL="342560" indent="-342560" eaLnBrk="0" hangingPunct="0"/>
            <a:endParaRPr lang="th-TH" altLang="zh-CN" sz="4400" b="1">
              <a:solidFill>
                <a:srgbClr val="000000"/>
              </a:solidFill>
              <a:latin typeface="KodchiangUPC" pitchFamily="18" charset="-34"/>
              <a:cs typeface="KodchiangUPC" pitchFamily="18" charset="-34"/>
              <a:sym typeface="Webdings" pitchFamily="18" charset="2"/>
            </a:endParaRPr>
          </a:p>
          <a:p>
            <a:pPr marL="342560" indent="-342560" eaLnBrk="0" hangingPunct="0"/>
            <a:endParaRPr lang="th-TH" altLang="zh-CN" sz="4400" b="1">
              <a:solidFill>
                <a:srgbClr val="000000"/>
              </a:solidFill>
              <a:latin typeface="KodchiangUPC" pitchFamily="18" charset="-34"/>
              <a:cs typeface="KodchiangUPC" pitchFamily="18" charset="-34"/>
              <a:sym typeface="Webdings" pitchFamily="18" charset="2"/>
            </a:endParaRPr>
          </a:p>
          <a:p>
            <a:pPr marL="342560" indent="-342560" eaLnBrk="0" hangingPunct="0"/>
            <a:r>
              <a:rPr lang="th-TH" altLang="zh-CN" sz="4400" b="1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กฎ ก.พ.ว่าด้วยการกระทำการอันเป็นการล่วงละเมิด</a:t>
            </a:r>
          </a:p>
          <a:p>
            <a:pPr marL="342560" indent="-342560" eaLnBrk="0" hangingPunct="0"/>
            <a:r>
              <a:rPr lang="th-TH" altLang="zh-CN" sz="4400" b="1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           หรือคุกคามทางเพศ พ.ศ.2553</a:t>
            </a:r>
            <a:endParaRPr lang="th-TH" sz="4000" b="1" u="sng">
              <a:solidFill>
                <a:srgbClr val="000000"/>
              </a:solidFill>
              <a:latin typeface="Angsana New" pitchFamily="18" charset="-34"/>
              <a:cs typeface="LilyUPC" pitchFamily="34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  (เริ่มบังคับใช้ ตั้งแต่วันที่ 28 กันยายน 2553</a:t>
            </a:r>
            <a:r>
              <a:rPr lang="th-TH" sz="4400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265713" y="332656"/>
            <a:ext cx="8569325" cy="6337300"/>
          </a:xfrm>
          <a:prstGeom prst="rect">
            <a:avLst/>
          </a:prstGeom>
          <a:noFill/>
          <a:ln w="38100" algn="ctr">
            <a:solidFill>
              <a:srgbClr val="66FF33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/>
          <a:lstStyle/>
          <a:p>
            <a:pPr marL="532870" indent="-532870" eaLnBrk="0" hangingPunct="0"/>
            <a:r>
              <a:rPr lang="th-TH" altLang="zh-CN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            </a:t>
            </a:r>
            <a:r>
              <a:rPr lang="th-TH" altLang="zh-CN" sz="4400" b="1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การละเมิดหรือคุกคามทางเพศ คือ</a:t>
            </a:r>
          </a:p>
          <a:p>
            <a:pPr marL="532870" indent="-532870" eaLnBrk="0" hangingPunct="0"/>
            <a:r>
              <a:rPr lang="th-TH" altLang="zh-CN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 1. กระทำการ ต่อข้าราชการ/ผู้ร่วมปฏิบัติราชการ </a:t>
            </a:r>
          </a:p>
          <a:p>
            <a:pPr marL="532870" indent="-532870" eaLnBrk="0" hangingPunct="0"/>
            <a:r>
              <a:rPr lang="th-TH" altLang="zh-CN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 2. เกิดขึ้นในหรือนอกสถานที่ราชการ</a:t>
            </a:r>
          </a:p>
          <a:p>
            <a:pPr marL="532870" indent="-532870" eaLnBrk="0" hangingPunct="0"/>
            <a:r>
              <a:rPr lang="th-TH" altLang="zh-CN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 3. ผู้ถูกกระทำมิได้ยินยอม/เดือดร้อนรำคาญ </a:t>
            </a:r>
          </a:p>
          <a:p>
            <a:pPr marL="532870" indent="-532870" eaLnBrk="0" hangingPunct="0"/>
            <a:r>
              <a:rPr lang="th-TH" altLang="zh-CN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                </a:t>
            </a:r>
            <a:r>
              <a:rPr lang="th-TH" altLang="zh-CN" sz="4400" b="1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โดยกระทำการ ดังต่อไปนี้</a:t>
            </a:r>
          </a:p>
          <a:p>
            <a:pPr marL="532870" indent="-532870" eaLnBrk="0" hangingPunct="0"/>
            <a:r>
              <a:rPr lang="th-TH" altLang="zh-CN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1. ด้วยการสัมผัสทางกายที่มีไปในทางเพศ เช่น จูบ</a:t>
            </a:r>
          </a:p>
          <a:p>
            <a:pPr marL="532870" indent="-532870" eaLnBrk="0" hangingPunct="0"/>
            <a:r>
              <a:rPr lang="th-TH" altLang="zh-CN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   โอบกอด จับอวัยวะส่วนใดส่วนหนึ่ง เป็นต้น</a:t>
            </a:r>
          </a:p>
          <a:p>
            <a:pPr marL="532870" indent="-532870" eaLnBrk="0" hangingPunct="0"/>
            <a:r>
              <a:rPr lang="th-TH" altLang="zh-CN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2. ด้วยวาจาที่ส่อไปในทางเพศ เช่น วิพากษ์</a:t>
            </a:r>
            <a:r>
              <a:rPr lang="th-TH" altLang="zh-CN" sz="4400" b="1" dirty="0" err="1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วิจารย์</a:t>
            </a:r>
            <a:endParaRPr lang="th-TH" altLang="zh-CN" sz="4400" b="1" dirty="0">
              <a:solidFill>
                <a:srgbClr val="FFFFFF"/>
              </a:solidFill>
              <a:latin typeface="KodchiangUPC" pitchFamily="18" charset="-34"/>
              <a:cs typeface="KodchiangUPC" pitchFamily="18" charset="-34"/>
              <a:sym typeface="Webdings" pitchFamily="18" charset="2"/>
            </a:endParaRPr>
          </a:p>
          <a:p>
            <a:pPr marL="532870" indent="-532870" eaLnBrk="0" hangingPunct="0"/>
            <a:r>
              <a:rPr lang="th-TH" altLang="zh-CN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   ร่างกาย พูดหยอกล้อ พูดหยาบคาย เป็นต้น</a:t>
            </a:r>
            <a:endParaRPr lang="th-TH" sz="4400" b="1" dirty="0">
              <a:solidFill>
                <a:srgbClr val="FFFFFF"/>
              </a:solidFill>
              <a:latin typeface="KodchiangUPC" pitchFamily="18" charset="-34"/>
              <a:cs typeface="KodchiangUPC" pitchFamily="18" charset="-34"/>
              <a:sym typeface="Webdings" pitchFamily="18" charset="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390600" y="188640"/>
            <a:ext cx="8569325" cy="6337300"/>
          </a:xfrm>
          <a:prstGeom prst="rect">
            <a:avLst/>
          </a:prstGeom>
          <a:noFill/>
          <a:ln w="38100" algn="ctr">
            <a:solidFill>
              <a:srgbClr val="66FF33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/>
          <a:lstStyle/>
          <a:p>
            <a:pPr marL="532870" indent="-532870" eaLnBrk="0" hangingPunct="0"/>
            <a:endParaRPr lang="th-TH" altLang="zh-CN" sz="4400" b="1" dirty="0">
              <a:solidFill>
                <a:srgbClr val="FFFFFF"/>
              </a:solidFill>
              <a:latin typeface="KodchiangUPC" pitchFamily="18" charset="-34"/>
              <a:cs typeface="KodchiangUPC" pitchFamily="18" charset="-34"/>
              <a:sym typeface="Webdings" pitchFamily="18" charset="2"/>
            </a:endParaRPr>
          </a:p>
          <a:p>
            <a:pPr marL="532870" indent="-532870" eaLnBrk="0" hangingPunct="0"/>
            <a:r>
              <a:rPr lang="th-TH" altLang="zh-CN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3. ด้วยอากัปกิริยาที่ส่อไปในทางเพศ เช่น การใช้สายตา</a:t>
            </a:r>
          </a:p>
          <a:p>
            <a:pPr marL="532870" indent="-532870" eaLnBrk="0" hangingPunct="0"/>
            <a:r>
              <a:rPr lang="th-TH" altLang="zh-CN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   ลวนลาม การทำสัญญาณหรือสัญลักษณ์ใดๆ เป็นต้น</a:t>
            </a:r>
          </a:p>
          <a:p>
            <a:pPr marL="532870" indent="-532870" eaLnBrk="0" hangingPunct="0"/>
            <a:r>
              <a:rPr lang="th-TH" altLang="zh-CN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4. แสดงหรือสื่อสารด้วยวิธีการใดๆ ที่ส่อไปในทางเพศ </a:t>
            </a:r>
          </a:p>
          <a:p>
            <a:pPr marL="532870" indent="-532870" eaLnBrk="0" hangingPunct="0"/>
            <a:r>
              <a:rPr lang="th-TH" altLang="zh-CN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   เช่น แสดงรูปลามกอนาจาร ส่งจดหมาย ข้อความ </a:t>
            </a:r>
          </a:p>
          <a:p>
            <a:pPr marL="532870" indent="-532870" eaLnBrk="0" hangingPunct="0"/>
            <a:r>
              <a:rPr lang="th-TH" altLang="zh-CN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   หรือ การสื่อสารรูปแบบอื่น เป็นต้น</a:t>
            </a:r>
          </a:p>
          <a:p>
            <a:pPr marL="532870" indent="-532870" eaLnBrk="0" hangingPunct="0"/>
            <a:r>
              <a:rPr lang="th-TH" altLang="zh-CN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5. แสดงพฤติกรรมอื่นใดที่ส่อไปในทางเพศ ซึ่งผู้ถูก</a:t>
            </a:r>
          </a:p>
          <a:p>
            <a:pPr marL="532870" indent="-532870" eaLnBrk="0" hangingPunct="0"/>
            <a:r>
              <a:rPr lang="th-TH" altLang="zh-CN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  กระทำไม่พึงประสงค์หรือเดือดร้อนรำคาญ</a:t>
            </a:r>
            <a:endParaRPr lang="th-TH" sz="4400" b="1" dirty="0">
              <a:solidFill>
                <a:srgbClr val="FFFFFF"/>
              </a:solidFill>
              <a:latin typeface="KodchiangUPC" pitchFamily="18" charset="-34"/>
              <a:cs typeface="KodchiangUPC" pitchFamily="18" charset="-34"/>
              <a:sym typeface="Webdings" pitchFamily="18" charset="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9" rIns="91350" bIns="45679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/>
            <a:fld id="{C4CAE976-6047-4F7B-BF64-AAE452FEF146}" type="slidenum">
              <a:rPr lang="en-US"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/>
              <a:t>105</a:t>
            </a:fld>
            <a:endParaRPr lang="th-TH" sz="26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2437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z="6000" b="1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243716" name="Rectangle 3" descr="50%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attFill prst="pct50">
            <a:fgClr>
              <a:schemeClr val="accent1"/>
            </a:fgClr>
            <a:bgClr>
              <a:schemeClr val="accent2"/>
            </a:bgClr>
          </a:pattFill>
        </p:spPr>
        <p:txBody>
          <a:bodyPr/>
          <a:lstStyle/>
          <a:p>
            <a:pPr>
              <a:buFontTx/>
              <a:buNone/>
            </a:pPr>
            <a:r>
              <a:rPr lang="th-TH" sz="660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				  </a:t>
            </a:r>
            <a:r>
              <a:rPr lang="th-TH" sz="480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			</a:t>
            </a:r>
          </a:p>
          <a:p>
            <a:pPr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 </a:t>
            </a:r>
            <a:endParaRPr lang="th-TH" sz="6600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978948" name="Rectangle 4"/>
          <p:cNvSpPr>
            <a:spLocks noChangeArrowheads="1"/>
          </p:cNvSpPr>
          <p:nvPr/>
        </p:nvSpPr>
        <p:spPr bwMode="auto">
          <a:xfrm>
            <a:off x="0" y="0"/>
            <a:ext cx="9144000" cy="6705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algn="ctr">
            <a:solidFill>
              <a:srgbClr val="66FF33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ebdings" pitchFamily="18" charset="2"/>
              </a:rPr>
              <a:t>   </a:t>
            </a:r>
            <a:endParaRPr lang="th-TH" sz="3200" b="1" dirty="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KodchiangUPC" pitchFamily="18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3. กระทำความผิดอาญาจนได้รับโทษจำคุก หรือโทษ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ที่หนักกว่าโทษจำคุกโดยคำพิพากษาถึงที่สุดให้จำคุก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หรือ  ให้รับโทษที่หนักกว่าโทษจำคุก  เว้นแต่เป็นโทษ</a:t>
            </a:r>
          </a:p>
          <a:p>
            <a:pPr marL="342560" indent="-342560" eaLnBrk="0" hangingPunct="0">
              <a:lnSpc>
                <a:spcPct val="5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สำหรับความผิดที่ได้กระทำโดยประมาท มาตรา 85(6)</a:t>
            </a:r>
          </a:p>
          <a:p>
            <a:pPr marL="342560" indent="-342560" eaLnBrk="0" hangingPunct="0">
              <a:lnSpc>
                <a:spcPct val="5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(ผิดร้ายแรง)</a:t>
            </a:r>
            <a:r>
              <a:rPr lang="th-TH" sz="48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</a:t>
            </a:r>
            <a:endParaRPr lang="th-TH" sz="4000" b="1" dirty="0">
              <a:latin typeface="Angsana New" pitchFamily="18" charset="-34"/>
              <a:ea typeface="Arial Unicode MS" pitchFamily="34" charset="-128"/>
              <a:cs typeface="KodchiangUPC" pitchFamily="18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</a:t>
            </a:r>
            <a:r>
              <a:rPr lang="th-TH" sz="24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 2" pitchFamily="18" charset="2"/>
              </a:rPr>
              <a:t></a:t>
            </a:r>
            <a:r>
              <a:rPr lang="th-TH" sz="44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 2" pitchFamily="18" charset="2"/>
              </a:rPr>
              <a:t> </a:t>
            </a:r>
            <a:r>
              <a:rPr lang="th-TH" sz="3600" b="1" u="sng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องค์ประกอบความผิด.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1. กระทำความผิดทางอาญา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2. รับโทษจำคุกจริงๆ หรือประหารชีวิต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3. คำพิพากษาถึงที่สุด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   </a:t>
            </a:r>
            <a:r>
              <a:rPr lang="th-TH" sz="3600" b="1" dirty="0">
                <a:ea typeface="Arial Unicode MS" pitchFamily="34" charset="-128"/>
                <a:cs typeface="KodchiangUPC" pitchFamily="18" charset="-34"/>
              </a:rPr>
              <a:t>“</a:t>
            </a:r>
            <a:r>
              <a:rPr lang="th-TH" sz="3600" b="1" u="sng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ยกเว้น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โทษที่กระทำผิดโดย</a:t>
            </a:r>
            <a:r>
              <a:rPr lang="th-TH" sz="3600" b="1" dirty="0" smtClean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ประมาท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   หรือลหุโทษ</a:t>
            </a:r>
            <a:r>
              <a:rPr lang="th-TH" sz="3600" b="1" dirty="0" smtClean="0">
                <a:ea typeface="Arial Unicode MS" pitchFamily="34" charset="-128"/>
                <a:cs typeface="LilyUPC" pitchFamily="34" charset="-34"/>
              </a:rPr>
              <a:t>”</a:t>
            </a:r>
            <a:endParaRPr lang="th-TH" sz="3600" b="1" dirty="0">
              <a:ea typeface="Arial Unicode MS" pitchFamily="34" charset="-128"/>
              <a:cs typeface="LilyUPC" pitchFamily="34" charset="-34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endParaRPr lang="th-TH" sz="3600" b="1" dirty="0">
              <a:latin typeface="Angsana New" pitchFamily="18" charset="-34"/>
              <a:ea typeface="Arial Unicode MS" pitchFamily="34" charset="-128"/>
              <a:cs typeface="LilyUPC" pitchFamily="34" charset="-34"/>
            </a:endParaRP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5867410" y="3500439"/>
            <a:ext cx="3097213" cy="2592387"/>
          </a:xfrm>
          <a:prstGeom prst="rect">
            <a:avLst/>
          </a:prstGeom>
          <a:noFill/>
          <a:ln w="28575" algn="ctr">
            <a:solidFill>
              <a:srgbClr val="99FF33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ตัวอย่าง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1. ฆ่าผู้อื่น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2. ค้า</a:t>
            </a:r>
            <a:r>
              <a:rPr lang="th-TH" sz="3600" b="1" dirty="0" err="1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ยาเสพติด</a:t>
            </a:r>
            <a:endParaRPr lang="th-TH" sz="3600" b="1" dirty="0">
              <a:latin typeface="Angsana New" pitchFamily="18" charset="-34"/>
              <a:ea typeface="Arial Unicode MS" pitchFamily="34" charset="-128"/>
              <a:cs typeface="KodchiangUPC" pitchFamily="18" charset="-34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3. ทุจริตเงินราชการ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6000" b="1">
              <a:cs typeface="KodchiangUPC" pitchFamily="18" charset="-34"/>
            </a:endParaRP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755650" y="549276"/>
            <a:ext cx="7956550" cy="2160588"/>
          </a:xfrm>
          <a:prstGeom prst="rect">
            <a:avLst/>
          </a:prstGeom>
          <a:noFill/>
          <a:ln w="38100" algn="ctr">
            <a:solidFill>
              <a:srgbClr val="00FFFF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4. ต้องรักษา</a:t>
            </a:r>
            <a:r>
              <a:rPr lang="th-TH" sz="44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ชื่อเสียงของตน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และรักษา</a:t>
            </a:r>
            <a:r>
              <a:rPr lang="th-TH" sz="44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เกียรติศักดิ์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ของตำแหน่ง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หน้าที่ราชการของตน </a:t>
            </a:r>
            <a:r>
              <a:rPr lang="th-TH" sz="44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มิให้เสื่อมเสีย</a:t>
            </a:r>
            <a:r>
              <a:rPr lang="th-TH" sz="4400" b="1" dirty="0">
                <a:solidFill>
                  <a:srgbClr val="66FF33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66FF33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                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มาตรา 82(10)</a:t>
            </a:r>
            <a:r>
              <a:rPr lang="th-TH" sz="4400" dirty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</a:p>
        </p:txBody>
      </p:sp>
      <p:sp>
        <p:nvSpPr>
          <p:cNvPr id="344069" name="Rectangle 5" descr="หนัง"/>
          <p:cNvSpPr>
            <a:spLocks noChangeArrowheads="1"/>
          </p:cNvSpPr>
          <p:nvPr/>
        </p:nvSpPr>
        <p:spPr bwMode="auto">
          <a:xfrm>
            <a:off x="684214" y="2852738"/>
            <a:ext cx="8064500" cy="16557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5. กระทำการอันได้ชื่อว่าเป็นผู้ </a:t>
            </a:r>
            <a:r>
              <a:rPr lang="th-TH" sz="4400" b="1" u="sng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ประพฤติชั่ว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</a:t>
            </a:r>
            <a:r>
              <a:rPr lang="th-TH" sz="4400" b="1" u="sng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อย่างร้ายแรง</a:t>
            </a:r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มาตรา 85(4)(ผิดร้ายแรง)</a:t>
            </a:r>
            <a:r>
              <a:rPr lang="th-TH" sz="4000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</a:t>
            </a:r>
            <a:endParaRPr lang="th-TH" sz="4000" b="1" u="sng">
              <a:solidFill>
                <a:srgbClr val="000000"/>
              </a:solidFill>
              <a:latin typeface="Angsana New" pitchFamily="18" charset="-34"/>
              <a:cs typeface="LilyUPC" pitchFamily="34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FF99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</a:t>
            </a: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noFill/>
          <a:ln>
            <a:solidFill>
              <a:srgbClr val="99FF33"/>
            </a:solidFill>
          </a:ln>
        </p:spPr>
        <p:txBody>
          <a:bodyPr/>
          <a:lstStyle/>
          <a:p>
            <a:endParaRPr lang="th-TH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8423"/>
            <a:ext cx="9144000" cy="5589587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th-TH" sz="4800" dirty="0">
                <a:cs typeface="KodchiangUPC" pitchFamily="18" charset="-34"/>
              </a:rPr>
              <a:t>	             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หลักในการพิจารณามี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3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ประการ                	        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1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. เกียรติของข้าราชการ                          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	           2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. ความรู้สึกของสังคมไทย                        	        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3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. เจตนาที่กระทำ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sz="4800" b="1" dirty="0">
              <a:solidFill>
                <a:schemeClr val="bg1"/>
              </a:solidFill>
              <a:cs typeface="KodchiangUPC" pitchFamily="18" charset="-34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th-TH" sz="4800" b="1" dirty="0">
                <a:cs typeface="KodchiangUPC" pitchFamily="18" charset="-34"/>
              </a:rPr>
              <a:t>                  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ความยกย่องนับถือ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			      ความมีชื่อเสียง                               		      ความมีหน้ามีตา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0" y="10"/>
            <a:ext cx="91440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 anchor="ctr"/>
          <a:lstStyle/>
          <a:p>
            <a:pPr algn="ctr" eaLnBrk="0" hangingPunct="0">
              <a:lnSpc>
                <a:spcPct val="90000"/>
              </a:lnSpc>
            </a:pPr>
            <a:r>
              <a:rPr lang="th-TH" sz="5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การกระทำที่เรียกว่า </a:t>
            </a:r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“</a:t>
            </a:r>
            <a:r>
              <a:rPr lang="th-TH" sz="5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ประพฤติชั่ว หรือ เสื่อมเสีย</a:t>
            </a:r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”</a:t>
            </a:r>
            <a:endParaRPr lang="th-TH" sz="54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245764" name="AutoShape 4"/>
          <p:cNvSpPr>
            <a:spLocks noChangeArrowheads="1"/>
          </p:cNvSpPr>
          <p:nvPr/>
        </p:nvSpPr>
        <p:spPr bwMode="auto">
          <a:xfrm>
            <a:off x="2124075" y="3573463"/>
            <a:ext cx="47244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1350" tIns="45679" rIns="91350" bIns="45679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คำว่า 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“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เกียรติ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”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คือ</a:t>
            </a:r>
            <a:endParaRPr lang="th-TH" sz="44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245765" name="AutoShape 5"/>
          <p:cNvSpPr>
            <a:spLocks noChangeArrowheads="1"/>
          </p:cNvSpPr>
          <p:nvPr/>
        </p:nvSpPr>
        <p:spPr bwMode="auto">
          <a:xfrm>
            <a:off x="2195513" y="4724400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9" rIns="91350" bIns="45679" anchor="ctr"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245766" name="AutoShape 6"/>
          <p:cNvSpPr>
            <a:spLocks noChangeArrowheads="1"/>
          </p:cNvSpPr>
          <p:nvPr/>
        </p:nvSpPr>
        <p:spPr bwMode="auto">
          <a:xfrm>
            <a:off x="2124075" y="5589588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9" rIns="91350" bIns="45679" anchor="ctr"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245767" name="AutoShape 7"/>
          <p:cNvSpPr>
            <a:spLocks noChangeArrowheads="1"/>
          </p:cNvSpPr>
          <p:nvPr/>
        </p:nvSpPr>
        <p:spPr bwMode="auto">
          <a:xfrm>
            <a:off x="2195513" y="6165850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9" rIns="91350" bIns="45679" anchor="ctr"/>
          <a:lstStyle/>
          <a:p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th-TH" b="1" smtClean="0">
                <a:solidFill>
                  <a:schemeClr val="bg1"/>
                </a:solidFill>
                <a:cs typeface="KodchiangUPC" pitchFamily="18" charset="-34"/>
              </a:rPr>
              <a:t>  </a:t>
            </a:r>
            <a:r>
              <a:rPr lang="th-TH" sz="6000" b="1">
                <a:solidFill>
                  <a:srgbClr val="FFFF00"/>
                </a:solidFill>
                <a:cs typeface="KodchiangUPC" pitchFamily="18" charset="-34"/>
              </a:rPr>
              <a:t>ตัวอย่างความผิดเรื่องการประพฤติชั่ว</a:t>
            </a:r>
            <a:endParaRPr lang="th-TH" sz="6000" b="1">
              <a:solidFill>
                <a:srgbClr val="FF3300"/>
              </a:solidFill>
              <a:cs typeface="KodchiangUPC" pitchFamily="18" charset="-34"/>
            </a:endParaRP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81085"/>
            <a:ext cx="8748712" cy="49688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1. ประพฤติตนเป็นคนเสเพล                    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2. เสพของมึนเมาจนไม่สามารถครองสติได้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3. หมกมุ่นในการพนัน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4. กระทำอนาจาร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5. มีความสัมพันธ์ฉันชู้สาว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6. กระทำความผิดอาญา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7. ปลอมลายมือชื่อ 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8. เบิกเงินเกี่ยวกับสิทธิประโยชน์/สวัสดิการ เป็นเท็จ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9. เรียกรับเงิน ในการสอบและคัดเลือก เข้าทำงาน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endParaRPr lang="th-TH" sz="4800" b="1">
              <a:solidFill>
                <a:schemeClr val="bg1"/>
              </a:solidFill>
              <a:cs typeface="KodchiangUPC" pitchFamily="18" charset="-34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210" indent="-285469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186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59860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534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209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6883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5577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2319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CB91FA20-A93F-429B-B5C6-2BA4455056E7}" type="slidenum">
              <a:rPr lang="en-US" sz="1400">
                <a:solidFill>
                  <a:srgbClr val="000000"/>
                </a:solidFill>
              </a:rPr>
              <a:pPr eaLnBrk="1" hangingPunct="1"/>
              <a:t>109</a:t>
            </a:fld>
            <a:endParaRPr lang="th-TH" sz="1400">
              <a:solidFill>
                <a:srgbClr val="000000"/>
              </a:solidFill>
            </a:endParaRPr>
          </a:p>
        </p:txBody>
      </p:sp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74639"/>
            <a:ext cx="8229600" cy="1117600"/>
          </a:xfrm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h-TH" sz="4000" b="1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คณะกรรมการพิทักษ์ระบบคุณธรรม (ก.พ.ค.) </a:t>
            </a:r>
            <a:br>
              <a:rPr lang="th-TH" sz="4000" b="1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</a:br>
            <a:r>
              <a:rPr lang="th-TH" sz="4000" b="1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  (</a:t>
            </a:r>
            <a:r>
              <a:rPr lang="en-US" sz="3200" b="1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Merit Systems Protection Board)</a:t>
            </a:r>
            <a:endParaRPr lang="th-TH" sz="4000" b="1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FreesiaUPC" pitchFamily="34" charset="-34"/>
            </a:endParaRPr>
          </a:p>
        </p:txBody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754188"/>
            <a:ext cx="8229600" cy="4646612"/>
          </a:xfrm>
          <a:ln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marL="608990" indent="-608990"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cs typeface="FreesiaUPC" pitchFamily="34" charset="-34"/>
              </a:rPr>
              <a:t>    1. </a:t>
            </a:r>
            <a:r>
              <a:rPr lang="en-US" b="1" dirty="0" err="1" smtClean="0">
                <a:solidFill>
                  <a:srgbClr val="FFFF00"/>
                </a:solidFill>
                <a:cs typeface="FreesiaUPC" pitchFamily="34" charset="-34"/>
              </a:rPr>
              <a:t>ทำหน้าที่พิทักษ์ระบบคุณธรรม</a:t>
            </a:r>
            <a:r>
              <a:rPr lang="en-US" b="1" dirty="0" smtClean="0">
                <a:solidFill>
                  <a:srgbClr val="FFFF00"/>
                </a:solidFill>
                <a:cs typeface="FreesiaUPC" pitchFamily="34" charset="-34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cs typeface="FreesiaUPC" pitchFamily="34" charset="-34"/>
              </a:rPr>
              <a:t>โดยเป็นองค์กรอิสระกึ่ง</a:t>
            </a:r>
            <a:endParaRPr lang="en-US" b="1" dirty="0" smtClean="0">
              <a:solidFill>
                <a:srgbClr val="FFFF00"/>
              </a:solidFill>
              <a:cs typeface="FreesiaUPC" pitchFamily="34" charset="-34"/>
            </a:endParaRPr>
          </a:p>
          <a:p>
            <a:pPr marL="608990" indent="-608990">
              <a:buNone/>
              <a:defRPr/>
            </a:pPr>
            <a:r>
              <a:rPr lang="en-US" b="1" dirty="0">
                <a:solidFill>
                  <a:srgbClr val="FFFF00"/>
                </a:solidFill>
                <a:cs typeface="FreesiaUPC" pitchFamily="34" charset="-34"/>
              </a:rPr>
              <a:t> </a:t>
            </a:r>
            <a:r>
              <a:rPr lang="en-US" b="1" dirty="0" smtClean="0">
                <a:solidFill>
                  <a:srgbClr val="FFFF00"/>
                </a:solidFill>
                <a:cs typeface="FreesiaUPC" pitchFamily="34" charset="-34"/>
              </a:rPr>
              <a:t>        </a:t>
            </a:r>
            <a:r>
              <a:rPr lang="en-US" b="1" dirty="0" err="1" smtClean="0">
                <a:solidFill>
                  <a:srgbClr val="FFFF00"/>
                </a:solidFill>
                <a:cs typeface="FreesiaUPC" pitchFamily="34" charset="-34"/>
              </a:rPr>
              <a:t>ตุลา</a:t>
            </a:r>
            <a:r>
              <a:rPr lang="en-US" b="1" dirty="0" smtClean="0">
                <a:solidFill>
                  <a:srgbClr val="FFFF00"/>
                </a:solidFill>
                <a:cs typeface="FreesiaUPC" pitchFamily="34" charset="-34"/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  <a:cs typeface="FreesiaUPC" pitchFamily="34" charset="-34"/>
              </a:rPr>
              <a:t>เป็นอิสระจากฝ่ายบริหาร</a:t>
            </a:r>
            <a:r>
              <a:rPr lang="th-TH" b="1" dirty="0" smtClean="0">
                <a:solidFill>
                  <a:srgbClr val="FFFF00"/>
                </a:solidFill>
                <a:cs typeface="FreesiaUPC" pitchFamily="34" charset="-34"/>
              </a:rPr>
              <a:t>)</a:t>
            </a:r>
            <a:endParaRPr lang="en-US" b="1" dirty="0" smtClean="0">
              <a:solidFill>
                <a:srgbClr val="FFFF00"/>
              </a:solidFill>
              <a:cs typeface="FreesiaUPC" pitchFamily="34" charset="-34"/>
            </a:endParaRPr>
          </a:p>
          <a:p>
            <a:pPr marL="608990" indent="-608990">
              <a:buNone/>
              <a:defRPr/>
            </a:pP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   2. กรรมการจำนวน 7 คน ซึ่งทรงพระกรุณาโปรดเกล้าฯ และมี</a:t>
            </a:r>
          </a:p>
          <a:p>
            <a:pPr marL="608990" indent="-608990">
              <a:buNone/>
              <a:defRPr/>
            </a:pP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      เลขาธิการ ก.พ. เป็นเลขานุการ ดำรงตำแหน่งวาระเดียว 6 ปี</a:t>
            </a:r>
          </a:p>
          <a:p>
            <a:pPr marL="608990" indent="-608990">
              <a:buNone/>
              <a:defRPr/>
            </a:pP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      โดยทำงานเต็มเวลา </a:t>
            </a:r>
          </a:p>
          <a:p>
            <a:pPr marL="608990" indent="-608990">
              <a:buNone/>
              <a:defRPr/>
            </a:pP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   3. สรรหาและคัดเลือก โดยคณะกรรมการที่มีประธานศาลปกครอง</a:t>
            </a:r>
          </a:p>
          <a:p>
            <a:pPr marL="608990" indent="-608990">
              <a:buNone/>
              <a:defRPr/>
            </a:pP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      สูงสุด เป็นประธาน</a:t>
            </a:r>
            <a:endParaRPr lang="th-TH" dirty="0" smtClean="0">
              <a:solidFill>
                <a:schemeClr val="bg1"/>
              </a:solidFill>
              <a:cs typeface="FreesiaUPC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"/>
            <a:ext cx="9144000" cy="1196975"/>
          </a:xfrm>
          <a:noFill/>
        </p:spPr>
        <p:txBody>
          <a:bodyPr/>
          <a:lstStyle/>
          <a:p>
            <a:pPr eaLnBrk="1" hangingPunct="1"/>
            <a:r>
              <a:rPr lang="th-TH" sz="6000" b="1" dirty="0" smtClean="0">
                <a:solidFill>
                  <a:schemeClr val="bg1"/>
                </a:solidFill>
                <a:cs typeface="KodchiangUPC" pitchFamily="18" charset="-34"/>
              </a:rPr>
              <a:t>การป้องกันมิให้กระทำผิดวินัย</a:t>
            </a:r>
            <a:endParaRPr lang="th-TH" sz="6000" b="1" dirty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661248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r>
              <a:rPr lang="th-TH" sz="4000" b="1" dirty="0" smtClean="0">
                <a:solidFill>
                  <a:schemeClr val="bg1"/>
                </a:solidFill>
                <a:ea typeface="Times New Roman"/>
                <a:cs typeface="TH SarabunIT๙"/>
              </a:rPr>
              <a:t> 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000" b="1" dirty="0">
                <a:solidFill>
                  <a:schemeClr val="bg1"/>
                </a:solidFill>
                <a:ea typeface="Times New Roman"/>
                <a:cs typeface="TH SarabunIT๙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ea typeface="Times New Roman"/>
                <a:cs typeface="TH SarabunIT๙"/>
              </a:rPr>
              <a:t>   </a:t>
            </a:r>
            <a:r>
              <a:rPr lang="th-TH" sz="4800" b="1" dirty="0" smtClean="0">
                <a:solidFill>
                  <a:schemeClr val="bg1"/>
                </a:solidFill>
                <a:ea typeface="Times New Roman"/>
                <a:cs typeface="TH SarabunIT๙"/>
              </a:rPr>
              <a:t>การ</a:t>
            </a:r>
            <a:r>
              <a:rPr lang="th-TH" sz="4800" b="1" dirty="0">
                <a:solidFill>
                  <a:schemeClr val="bg1"/>
                </a:solidFill>
                <a:ea typeface="Times New Roman"/>
                <a:cs typeface="TH SarabunIT๙"/>
              </a:rPr>
              <a:t>ป้องกันมิให้ผู้อยู่ใต้บังคับบัญชากระทำผิดวินัย </a:t>
            </a:r>
            <a:endParaRPr lang="th-TH" sz="4800" b="1" dirty="0" smtClean="0">
              <a:solidFill>
                <a:schemeClr val="bg1"/>
              </a:solidFill>
              <a:ea typeface="Times New Roman"/>
              <a:cs typeface="TH SarabunIT๙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800" b="1" dirty="0">
                <a:solidFill>
                  <a:schemeClr val="bg1"/>
                </a:solidFill>
                <a:ea typeface="Times New Roman"/>
                <a:cs typeface="TH SarabunIT๙"/>
              </a:rPr>
              <a:t> </a:t>
            </a:r>
            <a:r>
              <a:rPr lang="th-TH" sz="4800" b="1" dirty="0" smtClean="0">
                <a:solidFill>
                  <a:schemeClr val="bg1"/>
                </a:solidFill>
                <a:ea typeface="Times New Roman"/>
                <a:cs typeface="TH SarabunIT๙"/>
              </a:rPr>
              <a:t>    1. การ</a:t>
            </a:r>
            <a:r>
              <a:rPr lang="th-TH" sz="4800" b="1" dirty="0">
                <a:solidFill>
                  <a:schemeClr val="bg1"/>
                </a:solidFill>
                <a:ea typeface="Times New Roman"/>
                <a:cs typeface="TH SarabunIT๙"/>
              </a:rPr>
              <a:t>เอาใจใส่ </a:t>
            </a:r>
            <a:r>
              <a:rPr lang="th-TH" sz="4800" b="1" dirty="0" smtClean="0">
                <a:solidFill>
                  <a:schemeClr val="bg1"/>
                </a:solidFill>
                <a:ea typeface="Times New Roman"/>
                <a:cs typeface="TH SarabunIT๙"/>
              </a:rPr>
              <a:t>หรือ สังเกตการณ์ 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800" b="1" dirty="0">
                <a:solidFill>
                  <a:schemeClr val="bg1"/>
                </a:solidFill>
                <a:ea typeface="Times New Roman"/>
                <a:cs typeface="TH SarabunIT๙"/>
              </a:rPr>
              <a:t> </a:t>
            </a:r>
            <a:r>
              <a:rPr lang="th-TH" sz="4800" b="1" dirty="0" smtClean="0">
                <a:solidFill>
                  <a:schemeClr val="bg1"/>
                </a:solidFill>
                <a:ea typeface="Times New Roman"/>
                <a:cs typeface="TH SarabunIT๙"/>
              </a:rPr>
              <a:t>    2. ขจัด</a:t>
            </a:r>
            <a:r>
              <a:rPr lang="th-TH" sz="4800" b="1" dirty="0">
                <a:solidFill>
                  <a:schemeClr val="bg1"/>
                </a:solidFill>
                <a:ea typeface="Times New Roman"/>
                <a:cs typeface="TH SarabunIT๙"/>
              </a:rPr>
              <a:t>เหตุที่อาจก่อให้เกิดการกระทำผิด</a:t>
            </a:r>
            <a:r>
              <a:rPr lang="th-TH" sz="4800" b="1" dirty="0" smtClean="0">
                <a:solidFill>
                  <a:schemeClr val="bg1"/>
                </a:solidFill>
                <a:ea typeface="Times New Roman"/>
                <a:cs typeface="TH SarabunIT๙"/>
              </a:rPr>
              <a:t>วินัย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800" b="1" dirty="0">
                <a:solidFill>
                  <a:schemeClr val="bg1"/>
                </a:solidFill>
                <a:ea typeface="Times New Roman"/>
                <a:cs typeface="TH SarabunIT๙"/>
              </a:rPr>
              <a:t> </a:t>
            </a:r>
            <a:r>
              <a:rPr lang="th-TH" sz="4800" b="1" dirty="0" smtClean="0">
                <a:solidFill>
                  <a:schemeClr val="bg1"/>
                </a:solidFill>
                <a:ea typeface="Times New Roman"/>
                <a:cs typeface="TH SarabunIT๙"/>
              </a:rPr>
              <a:t>        ใน</a:t>
            </a:r>
            <a:r>
              <a:rPr lang="th-TH" sz="4800" b="1" dirty="0">
                <a:solidFill>
                  <a:schemeClr val="bg1"/>
                </a:solidFill>
                <a:ea typeface="Times New Roman"/>
                <a:cs typeface="TH SarabunIT๙"/>
              </a:rPr>
              <a:t>เรื่องอันอยู่ในวิสัยที่จะดำเนินการ</a:t>
            </a:r>
            <a:r>
              <a:rPr lang="th-TH" sz="4800" b="1" dirty="0" smtClean="0">
                <a:solidFill>
                  <a:schemeClr val="bg1"/>
                </a:solidFill>
                <a:ea typeface="Times New Roman"/>
                <a:cs typeface="TH SarabunIT๙"/>
              </a:rPr>
              <a:t>ป้องกัน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800" b="1" dirty="0">
                <a:solidFill>
                  <a:schemeClr val="bg1"/>
                </a:solidFill>
                <a:ea typeface="Times New Roman"/>
                <a:cs typeface="TH SarabunIT๙"/>
              </a:rPr>
              <a:t> </a:t>
            </a:r>
            <a:r>
              <a:rPr lang="th-TH" sz="4800" b="1" dirty="0" smtClean="0">
                <a:solidFill>
                  <a:schemeClr val="bg1"/>
                </a:solidFill>
                <a:ea typeface="Times New Roman"/>
                <a:cs typeface="TH SarabunIT๙"/>
              </a:rPr>
              <a:t>        ตาม</a:t>
            </a:r>
            <a:r>
              <a:rPr lang="th-TH" sz="4800" b="1" dirty="0">
                <a:solidFill>
                  <a:schemeClr val="bg1"/>
                </a:solidFill>
                <a:ea typeface="Times New Roman"/>
                <a:cs typeface="TH SarabunIT๙"/>
              </a:rPr>
              <a:t>ควรแก่กรณีได้</a:t>
            </a:r>
            <a:endParaRPr lang="th-TH" sz="48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1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 autoUpdateAnimBg="0"/>
      <p:bldP spid="290819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210" indent="-285469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186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59860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534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209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6883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5577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2319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EC362E72-68B7-41E1-A906-F4856647F70F}" type="slidenum">
              <a:rPr lang="en-US" sz="1400">
                <a:solidFill>
                  <a:srgbClr val="000000"/>
                </a:solidFill>
              </a:rPr>
              <a:pPr eaLnBrk="1" hangingPunct="1"/>
              <a:t>110</a:t>
            </a:fld>
            <a:endParaRPr lang="th-TH" sz="1400">
              <a:solidFill>
                <a:srgbClr val="000000"/>
              </a:solidFill>
            </a:endParaRPr>
          </a:p>
        </p:txBody>
      </p:sp>
      <p:sp>
        <p:nvSpPr>
          <p:cNvPr id="1832962" name="Text Box 2"/>
          <p:cNvSpPr txBox="1">
            <a:spLocks noChangeArrowheads="1"/>
          </p:cNvSpPr>
          <p:nvPr/>
        </p:nvSpPr>
        <p:spPr bwMode="auto">
          <a:xfrm>
            <a:off x="1042988" y="438645"/>
            <a:ext cx="7200900" cy="634010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lIns="91350" tIns="45679" rIns="91350" bIns="45679" anchor="ctr">
            <a:spAutoFit/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kumimoji="1" lang="th-TH" sz="4400" b="1">
                <a:solidFill>
                  <a:srgbClr val="FFFFFF"/>
                </a:solidFill>
                <a:latin typeface="Browallia New" pitchFamily="34" charset="-34"/>
                <a:cs typeface="Cordia New" pitchFamily="34" charset="-34"/>
              </a:rPr>
              <a:t>                      การอุทธรณ์</a:t>
            </a:r>
            <a:endParaRPr kumimoji="1" lang="th-TH" sz="3600" b="1">
              <a:solidFill>
                <a:srgbClr val="FFFFFF"/>
              </a:solidFill>
              <a:latin typeface="Browallia New" pitchFamily="34" charset="-34"/>
              <a:cs typeface="Cordia New" pitchFamily="34" charset="-34"/>
            </a:endParaRPr>
          </a:p>
        </p:txBody>
      </p:sp>
      <p:sp>
        <p:nvSpPr>
          <p:cNvPr id="1832964" name="Rectangle 4"/>
          <p:cNvSpPr>
            <a:spLocks noChangeArrowheads="1"/>
          </p:cNvSpPr>
          <p:nvPr/>
        </p:nvSpPr>
        <p:spPr bwMode="auto">
          <a:xfrm>
            <a:off x="323860" y="1484315"/>
            <a:ext cx="8424863" cy="511333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lIns="91350" tIns="45679" rIns="91350" bIns="45679"/>
          <a:lstStyle/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    การอุทธรณ์โทษทางวินัย  5 สถาน /คำสั่งให้ออกจาก   </a:t>
            </a:r>
          </a:p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    ราชการ 6 กรณี คือ เจ็บป่วย/ขาดคุณสมบัติทั่วไป/  </a:t>
            </a:r>
          </a:p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    ปฏิบัติงานไม่มีประสิทธิภาพฯ/หย่อนความสามารถฯ/</a:t>
            </a:r>
          </a:p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    มลทินมัวหมอง/ถูกจำคุกถึงที่สุดในคดีประมาท-ลหุโทษ </a:t>
            </a:r>
          </a:p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      - ให้อุทธรณ์ ต่อ คณะกรรมการพิทักษ์ระบบคุณธรรม   </a:t>
            </a:r>
          </a:p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         (</a:t>
            </a:r>
            <a:r>
              <a:rPr lang="th-TH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ก.พ.ค</a:t>
            </a: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.) ภายใน 30 วัน นับแต่ทราบคำสั่ง </a:t>
            </a:r>
          </a:p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      - ถ้าผู้อุทธรณ์ไม่เห็นด้วยกับคำวินิจฉัยของ </a:t>
            </a:r>
            <a:r>
              <a:rPr lang="th-TH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ก.พ.ค</a:t>
            </a: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.</a:t>
            </a:r>
          </a:p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  <a:sym typeface="Wingdings" pitchFamily="2" charset="2"/>
              </a:rPr>
              <a:t>        ให้ฟ้องต่อศาลปกครองสูงสุด ภายใน 90 นับแต่</a:t>
            </a:r>
          </a:p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  <a:sym typeface="Wingdings" pitchFamily="2" charset="2"/>
              </a:rPr>
              <a:t>        ทราบคำวินิจฉัยของ </a:t>
            </a:r>
            <a:r>
              <a:rPr lang="th-TH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  <a:sym typeface="Wingdings" pitchFamily="2" charset="2"/>
              </a:rPr>
              <a:t>ก.พ.ค</a:t>
            </a: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  <a:sym typeface="Wingdings" pitchFamily="2" charset="2"/>
              </a:rPr>
              <a:t>.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cs typeface="FreesiaUPC" pitchFamily="34" charset="-34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3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83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62" grpId="0" animBg="1"/>
      <p:bldP spid="1832964" grpId="0" animBg="1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74FD9C42-917C-4BAD-ACF1-7224B465FE10}" type="slidenum">
              <a:rPr lang="en-US" sz="1400" smtClean="0">
                <a:solidFill>
                  <a:srgbClr val="000000"/>
                </a:solidFill>
              </a:rPr>
              <a:pPr eaLnBrk="1" hangingPunct="1"/>
              <a:t>111</a:t>
            </a:fld>
            <a:endParaRPr lang="th-TH" sz="1400" smtClean="0">
              <a:solidFill>
                <a:srgbClr val="000000"/>
              </a:solidFill>
            </a:endParaRPr>
          </a:p>
        </p:txBody>
      </p:sp>
      <p:sp>
        <p:nvSpPr>
          <p:cNvPr id="237571" name="Line 15"/>
          <p:cNvSpPr>
            <a:spLocks noChangeShapeType="1"/>
          </p:cNvSpPr>
          <p:nvPr/>
        </p:nvSpPr>
        <p:spPr bwMode="auto">
          <a:xfrm>
            <a:off x="4427538" y="12684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237572" name="Line 17"/>
          <p:cNvSpPr>
            <a:spLocks noChangeShapeType="1"/>
          </p:cNvSpPr>
          <p:nvPr/>
        </p:nvSpPr>
        <p:spPr bwMode="auto">
          <a:xfrm flipV="1">
            <a:off x="5580063" y="17732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237573" name="Line 18"/>
          <p:cNvSpPr>
            <a:spLocks noChangeShapeType="1"/>
          </p:cNvSpPr>
          <p:nvPr/>
        </p:nvSpPr>
        <p:spPr bwMode="auto">
          <a:xfrm flipH="1">
            <a:off x="5580063" y="19161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237574" name="Line 19"/>
          <p:cNvSpPr>
            <a:spLocks noChangeShapeType="1"/>
          </p:cNvSpPr>
          <p:nvPr/>
        </p:nvSpPr>
        <p:spPr bwMode="auto">
          <a:xfrm>
            <a:off x="4427538" y="19891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237575" name="Line 21"/>
          <p:cNvSpPr>
            <a:spLocks noChangeShapeType="1"/>
          </p:cNvSpPr>
          <p:nvPr/>
        </p:nvSpPr>
        <p:spPr bwMode="auto">
          <a:xfrm flipH="1">
            <a:off x="4500563" y="43656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237576" name="Line 22"/>
          <p:cNvSpPr>
            <a:spLocks noChangeShapeType="1"/>
          </p:cNvSpPr>
          <p:nvPr/>
        </p:nvSpPr>
        <p:spPr bwMode="auto">
          <a:xfrm>
            <a:off x="4500563" y="5300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237577" name="Line 23"/>
          <p:cNvSpPr>
            <a:spLocks noChangeShapeType="1"/>
          </p:cNvSpPr>
          <p:nvPr/>
        </p:nvSpPr>
        <p:spPr bwMode="auto">
          <a:xfrm>
            <a:off x="4427538" y="2133600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237578" name="Rectangle 25"/>
          <p:cNvSpPr>
            <a:spLocks noChangeArrowheads="1"/>
          </p:cNvSpPr>
          <p:nvPr/>
        </p:nvSpPr>
        <p:spPr bwMode="auto">
          <a:xfrm>
            <a:off x="8445500" y="64912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th-TH" b="1">
              <a:solidFill>
                <a:srgbClr val="000000"/>
              </a:solidFill>
              <a:latin typeface="Arial" pitchFamily="34" charset="0"/>
              <a:cs typeface="JasmineUPC" pitchFamily="18" charset="-34"/>
            </a:endParaRPr>
          </a:p>
        </p:txBody>
      </p:sp>
      <p:sp>
        <p:nvSpPr>
          <p:cNvPr id="237579" name="Rectangle 10"/>
          <p:cNvSpPr>
            <a:spLocks noChangeArrowheads="1"/>
          </p:cNvSpPr>
          <p:nvPr/>
        </p:nvSpPr>
        <p:spPr bwMode="auto">
          <a:xfrm>
            <a:off x="107950" y="0"/>
            <a:ext cx="9036050" cy="6647974"/>
          </a:xfrm>
          <a:prstGeom prst="rect">
            <a:avLst/>
          </a:prstGeom>
          <a:solidFill>
            <a:srgbClr val="FFFF99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th-TH" sz="4800" b="1" dirty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            </a:t>
            </a:r>
            <a:r>
              <a:rPr lang="th-TH" sz="4800" b="1" dirty="0" smtClean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    </a:t>
            </a:r>
            <a:r>
              <a:rPr lang="th-TH" sz="4800" b="1" u="sng" dirty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เหตุถูกสั่งให้ออกจากราชการ 6 กรณี</a:t>
            </a:r>
          </a:p>
          <a:p>
            <a:pPr>
              <a:lnSpc>
                <a:spcPct val="75000"/>
              </a:lnSpc>
            </a:pPr>
            <a:r>
              <a:rPr lang="th-TH" sz="4000" b="1" dirty="0" smtClean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1</a:t>
            </a:r>
            <a:r>
              <a:rPr lang="th-TH" sz="4000" b="1" dirty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. เจ็บป่วยไม่อาจปฏิบัติหน้าที่ราชการได้โดยสม่ำเสมอ</a:t>
            </a:r>
          </a:p>
          <a:p>
            <a:pPr>
              <a:lnSpc>
                <a:spcPct val="75000"/>
              </a:lnSpc>
            </a:pPr>
            <a:r>
              <a:rPr lang="th-TH" sz="4000" b="1" dirty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2. ขาดคุณสมบัติทั่วไป/ต้องห้าม</a:t>
            </a:r>
          </a:p>
          <a:p>
            <a:pPr>
              <a:lnSpc>
                <a:spcPct val="75000"/>
              </a:lnSpc>
            </a:pPr>
            <a:r>
              <a:rPr lang="th-TH" sz="4000" b="1" dirty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   - ไม่มีสัญญาติไทย        - ไม่เลื่อมใสปกครอง </a:t>
            </a:r>
            <a:r>
              <a:rPr lang="th-TH" sz="4000" b="1" dirty="0" err="1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ปชต</a:t>
            </a:r>
            <a:r>
              <a:rPr lang="th-TH" sz="4000" b="1" dirty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.</a:t>
            </a:r>
          </a:p>
          <a:p>
            <a:pPr>
              <a:lnSpc>
                <a:spcPct val="75000"/>
              </a:lnSpc>
            </a:pPr>
            <a:r>
              <a:rPr lang="th-TH" sz="4000" b="1" dirty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   - ดำรงตำแหน่งการเมือง  - ยังถูกสั่งพักฯ/ให้ออกไว้ก่อน </a:t>
            </a:r>
          </a:p>
          <a:p>
            <a:pPr>
              <a:lnSpc>
                <a:spcPct val="75000"/>
              </a:lnSpc>
            </a:pPr>
            <a:r>
              <a:rPr lang="th-TH" sz="4000" b="1" dirty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   - ล้มละลาย</a:t>
            </a:r>
          </a:p>
          <a:p>
            <a:pPr>
              <a:lnSpc>
                <a:spcPct val="75000"/>
              </a:lnSpc>
            </a:pPr>
            <a:r>
              <a:rPr lang="th-TH" sz="4000" b="1" dirty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   - เคยต้องรับโทษที่สุดให้จำคุกคดีอาญา(ยกเว้นประมาท/ลหุโทษ)</a:t>
            </a:r>
          </a:p>
          <a:p>
            <a:pPr>
              <a:lnSpc>
                <a:spcPct val="75000"/>
              </a:lnSpc>
            </a:pPr>
            <a:r>
              <a:rPr lang="th-TH" sz="4000" b="1" dirty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3. ปฏิบัติงานไม่มีประสิทธิภาพฯ</a:t>
            </a:r>
          </a:p>
          <a:p>
            <a:pPr>
              <a:lnSpc>
                <a:spcPct val="75000"/>
              </a:lnSpc>
            </a:pPr>
            <a:r>
              <a:rPr lang="th-TH" sz="4000" b="1" dirty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4. หย่อนฯ-บกพร่อง-ประพฤติตนไม่เหมาะสมกับตำแหน่งหน้าที่ฯ</a:t>
            </a:r>
          </a:p>
          <a:p>
            <a:pPr>
              <a:lnSpc>
                <a:spcPct val="75000"/>
              </a:lnSpc>
            </a:pPr>
            <a:r>
              <a:rPr lang="th-TH" sz="4000" b="1" dirty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5. มีมลทินหรือมัวหมอง </a:t>
            </a:r>
          </a:p>
          <a:p>
            <a:pPr>
              <a:lnSpc>
                <a:spcPct val="75000"/>
              </a:lnSpc>
            </a:pPr>
            <a:r>
              <a:rPr lang="th-TH" sz="4000" b="1" dirty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6. ต้องรับโทษจำคุกที่สุดในความผิดประมาท/ลหุโทษ หรือ </a:t>
            </a:r>
          </a:p>
          <a:p>
            <a:pPr>
              <a:lnSpc>
                <a:spcPct val="75000"/>
              </a:lnSpc>
            </a:pPr>
            <a:r>
              <a:rPr lang="th-TH" sz="4000" b="1" dirty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   ต้องรับโทษจำคุกโดยคำสั่งศาลซึ่งยังไม่ถึงกับจะถูกลงโทษปลด </a:t>
            </a:r>
          </a:p>
          <a:p>
            <a:pPr>
              <a:lnSpc>
                <a:spcPct val="75000"/>
              </a:lnSpc>
            </a:pPr>
            <a:r>
              <a:rPr lang="th-TH" sz="4000" b="1" dirty="0">
                <a:solidFill>
                  <a:srgbClr val="000000"/>
                </a:solidFill>
                <a:latin typeface="JasmineDSE" pitchFamily="18" charset="0"/>
                <a:cs typeface="KodchiangUPC" pitchFamily="18" charset="-34"/>
              </a:rPr>
              <a:t>   หรือไล่ออก</a:t>
            </a:r>
          </a:p>
          <a:p>
            <a:pPr>
              <a:lnSpc>
                <a:spcPct val="75000"/>
              </a:lnSpc>
            </a:pPr>
            <a:endParaRPr lang="th-TH" sz="4000" b="1" dirty="0">
              <a:solidFill>
                <a:srgbClr val="000000"/>
              </a:solidFill>
              <a:latin typeface="JasmineDSE" pitchFamily="18" charset="0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866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399E5DBD-E1EC-4F22-88AE-75665F80E3D9}" type="slidenum">
              <a:rPr lang="en-US" sz="1400" smtClean="0">
                <a:solidFill>
                  <a:srgbClr val="000000"/>
                </a:solidFill>
              </a:rPr>
              <a:pPr eaLnBrk="1" hangingPunct="1"/>
              <a:t>112</a:t>
            </a:fld>
            <a:endParaRPr lang="th-TH" sz="1400" smtClean="0">
              <a:solidFill>
                <a:srgbClr val="000000"/>
              </a:solidFill>
            </a:endParaRPr>
          </a:p>
        </p:txBody>
      </p:sp>
      <p:sp>
        <p:nvSpPr>
          <p:cNvPr id="1836035" name="Rectangle 3"/>
          <p:cNvSpPr>
            <a:spLocks noChangeArrowheads="1"/>
          </p:cNvSpPr>
          <p:nvPr/>
        </p:nvSpPr>
        <p:spPr bwMode="auto">
          <a:xfrm>
            <a:off x="468313" y="476250"/>
            <a:ext cx="8207375" cy="60483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cs typeface="FreesiaUPC" pitchFamily="34" charset="-34"/>
            </a:endParaRPr>
          </a:p>
          <a:p>
            <a:pPr algn="ctr">
              <a:lnSpc>
                <a:spcPct val="85000"/>
              </a:lnSpc>
              <a:defRPr/>
            </a:pPr>
            <a:endParaRPr lang="th-TH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cs typeface="FreesiaUPC" pitchFamily="34" charset="-34"/>
            </a:endParaRPr>
          </a:p>
          <a:p>
            <a:pPr algn="ctr">
              <a:lnSpc>
                <a:spcPct val="85000"/>
              </a:lnSpc>
              <a:defRPr/>
            </a:pPr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การ</a:t>
            </a: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ร้องทุกข์กรณีที่คับข้องใจอันเกิดจาก</a:t>
            </a:r>
            <a:r>
              <a:rPr lang="th-TH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การปฏิบัติ</a:t>
            </a: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/</a:t>
            </a:r>
          </a:p>
          <a:p>
            <a:pPr>
              <a:lnSpc>
                <a:spcPct val="85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      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ไม่ปฏิบัติต่อตน</a:t>
            </a: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 ของ ผบ. และมิใช่กรณีอุทธรณ์ตาม 1.</a:t>
            </a:r>
          </a:p>
          <a:p>
            <a:pPr>
              <a:lnSpc>
                <a:spcPct val="85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  </a:t>
            </a:r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1. </a:t>
            </a: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เหตุเกิดจาก ผบ. </a:t>
            </a:r>
            <a:r>
              <a:rPr lang="th-TH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ให้ร้องทุกข์ต่อ ผบ.ชั้นเหนือขึ้นไป</a:t>
            </a:r>
          </a:p>
          <a:p>
            <a:pPr>
              <a:lnSpc>
                <a:spcPct val="85000"/>
              </a:lnSpc>
              <a:defRPr/>
            </a:pPr>
            <a:r>
              <a:rPr lang="th-TH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       - เหตุเกิดจาก ผบ.ต่ำกว่า ผวจ./อธิบดี ร้องทุกข์</a:t>
            </a:r>
          </a:p>
          <a:p>
            <a:pPr>
              <a:lnSpc>
                <a:spcPct val="85000"/>
              </a:lnSpc>
              <a:defRPr/>
            </a:pPr>
            <a:r>
              <a:rPr lang="th-TH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          ต่อ ผวจ./อธิบดี</a:t>
            </a:r>
          </a:p>
          <a:p>
            <a:pPr>
              <a:lnSpc>
                <a:spcPct val="85000"/>
              </a:lnSpc>
              <a:defRPr/>
            </a:pPr>
            <a:r>
              <a:rPr lang="th-TH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       - เหตุเกิดจาก ผวจ./อธิบดี  ร้องทุกข์ต่อปลัดฯ</a:t>
            </a:r>
          </a:p>
          <a:p>
            <a:pPr>
              <a:lnSpc>
                <a:spcPct val="85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  2</a:t>
            </a:r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. </a:t>
            </a: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เหตุเกิดจาก ปลัดกระทรวง/ รัฐมนตรี / นายกฯ </a:t>
            </a:r>
          </a:p>
          <a:p>
            <a:pPr>
              <a:lnSpc>
                <a:spcPct val="85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        </a:t>
            </a:r>
            <a:r>
              <a:rPr lang="th-TH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ให้ร้องทุกข์ ต่อ </a:t>
            </a:r>
            <a:r>
              <a:rPr lang="th-TH" sz="36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ก.พ.ค</a:t>
            </a:r>
            <a:r>
              <a:rPr lang="th-TH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FreesiaUPC" pitchFamily="34" charset="-34"/>
              </a:rPr>
              <a:t>. </a:t>
            </a: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 </a:t>
            </a:r>
          </a:p>
          <a:p>
            <a:pPr>
              <a:lnSpc>
                <a:spcPct val="85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   </a:t>
            </a:r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3. </a:t>
            </a: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ถ้ายังไม่พอใจคำวินิจฉัยร้องทุกข์</a:t>
            </a: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  <a:sym typeface="Wingdings" pitchFamily="2" charset="2"/>
              </a:rPr>
              <a:t> มีสิทธิฟ้องต่อศาล</a:t>
            </a:r>
          </a:p>
          <a:p>
            <a:pPr>
              <a:lnSpc>
                <a:spcPct val="85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  <a:sym typeface="Wingdings" pitchFamily="2" charset="2"/>
              </a:rPr>
              <a:t>     </a:t>
            </a:r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  <a:sym typeface="Wingdings" pitchFamily="2" charset="2"/>
              </a:rPr>
              <a:t>   </a:t>
            </a: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  <a:sym typeface="Wingdings" pitchFamily="2" charset="2"/>
              </a:rPr>
              <a:t>ปกครองชั้นต้นภายใน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  <a:sym typeface="Wingdings" pitchFamily="2" charset="2"/>
              </a:rPr>
              <a:t>90 </a:t>
            </a: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  <a:sym typeface="Wingdings" pitchFamily="2" charset="2"/>
              </a:rPr>
              <a:t>วัน นับแต่ทราบคำวินิจฉัย</a:t>
            </a:r>
          </a:p>
          <a:p>
            <a:pPr>
              <a:lnSpc>
                <a:spcPct val="85000"/>
              </a:lnSpc>
              <a:defRPr/>
            </a:pPr>
            <a:r>
              <a:rPr lang="th-TH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KodchiangUPC" pitchFamily="18" charset="-34"/>
              </a:rPr>
              <a:t>         การร้องทุกข์/พิจารณาวินิจฉัย ให้เป็นไปตามกฎ </a:t>
            </a:r>
            <a:r>
              <a:rPr lang="th-TH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KodchiangUPC" pitchFamily="18" charset="-34"/>
              </a:rPr>
              <a:t>ก.พ.ค</a:t>
            </a:r>
            <a:r>
              <a:rPr lang="th-TH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KodchiangUPC" pitchFamily="18" charset="-34"/>
              </a:rPr>
              <a:t>. 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cs typeface="FreesiaUPC" pitchFamily="34" charset="-34"/>
              <a:sym typeface="Wingdings" pitchFamily="2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42988" y="421713"/>
            <a:ext cx="7200900" cy="667875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kumimoji="1" lang="th-TH" sz="4400" b="1" dirty="0">
                <a:solidFill>
                  <a:srgbClr val="FFFFFF"/>
                </a:solidFill>
                <a:latin typeface="Browallia New" pitchFamily="34" charset="-34"/>
                <a:cs typeface="Cordia New" pitchFamily="34" charset="-34"/>
              </a:rPr>
              <a:t>         </a:t>
            </a:r>
            <a:r>
              <a:rPr kumimoji="1" lang="th-TH" sz="4400" b="1" dirty="0" smtClean="0">
                <a:solidFill>
                  <a:srgbClr val="FFFFFF"/>
                </a:solidFill>
                <a:latin typeface="Browallia New" pitchFamily="34" charset="-34"/>
                <a:cs typeface="Cordia New" pitchFamily="34" charset="-34"/>
              </a:rPr>
              <a:t>           การ</a:t>
            </a:r>
            <a:r>
              <a:rPr kumimoji="1" lang="th-TH" sz="4400" b="1" dirty="0">
                <a:solidFill>
                  <a:srgbClr val="FFFFFF"/>
                </a:solidFill>
                <a:latin typeface="Browallia New" pitchFamily="34" charset="-34"/>
                <a:cs typeface="Cordia New" pitchFamily="34" charset="-34"/>
              </a:rPr>
              <a:t>ร้องทุกข์</a:t>
            </a:r>
            <a:endParaRPr kumimoji="1" lang="th-TH" sz="3600" b="1" dirty="0">
              <a:solidFill>
                <a:srgbClr val="FFFFFF"/>
              </a:solidFill>
              <a:latin typeface="Browall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65893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3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6035" grpId="0" animBg="1" autoUpdateAnimBg="0"/>
      <p:bldP spid="6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F8E44-196B-4967-9D79-3468F5906AE7}" type="slidenum">
              <a:rPr lang="en-US"/>
              <a:pPr>
                <a:defRPr/>
              </a:pPr>
              <a:t>113</a:t>
            </a:fld>
            <a:endParaRPr lang="th-TH"/>
          </a:p>
        </p:txBody>
      </p:sp>
      <p:sp>
        <p:nvSpPr>
          <p:cNvPr id="209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44675"/>
          </a:xfrm>
          <a:noFill/>
        </p:spPr>
        <p:txBody>
          <a:bodyPr/>
          <a:lstStyle/>
          <a:p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การอุทธรณ์โทษทางวินัย/ร้องทุกข์กรณีถูกสั่งให้ออกฯ</a:t>
            </a:r>
            <a:b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ของลูกจ้างประจำ</a:t>
            </a:r>
            <a:endParaRPr lang="th-TH" sz="4800" b="1" dirty="0" smtClean="0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9144000" cy="5013325"/>
          </a:xfrm>
          <a:noFill/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th-TH" sz="4800" dirty="0" smtClean="0">
                <a:latin typeface="Times New Roman" pitchFamily="18" charset="0"/>
                <a:cs typeface="KodchiangUPC" pitchFamily="18" charset="-34"/>
              </a:rPr>
              <a:t>	  </a:t>
            </a: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1. อุทธรณ์/ร้องทุกข์ ภายใน 30 วัน นับแต่วัน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  รับทราบคำสั่ง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2. </a:t>
            </a:r>
            <a:r>
              <a:rPr lang="th-TH" sz="4800" b="1" u="sng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ผู้พิจารณาอุทธรณ์</a:t>
            </a: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   </a:t>
            </a:r>
            <a:r>
              <a:rPr lang="th-TH" sz="4800" b="1" u="sng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ผู้ออกคำสั่งลงโทษ</a:t>
            </a: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	      </a:t>
            </a:r>
            <a:r>
              <a:rPr lang="th-TH" sz="44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- </a:t>
            </a:r>
            <a:r>
              <a:rPr lang="th-TH" sz="4400" b="1" dirty="0" err="1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อ.ก.พ</a:t>
            </a:r>
            <a:r>
              <a:rPr lang="th-TH" sz="44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. จังหวัด        ต่ำกว่าผู้ว่าฯ                         	       - </a:t>
            </a:r>
            <a:r>
              <a:rPr lang="th-TH" sz="4400" b="1" dirty="0" err="1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อ.ก.พ</a:t>
            </a:r>
            <a:r>
              <a:rPr lang="th-TH" sz="44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. กรม          ต่ำกว่าอธิบดี                              	       - </a:t>
            </a:r>
            <a:r>
              <a:rPr lang="th-TH" sz="4400" b="1" dirty="0" err="1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อ.ก.พ</a:t>
            </a:r>
            <a:r>
              <a:rPr lang="th-TH" sz="44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. กระทรวง     ผู้ว่าฯ/อธิบดี/ปลัดฯ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6562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3058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th-TH" sz="6000" b="1" dirty="0" smtClean="0">
                <a:solidFill>
                  <a:schemeClr val="tx1"/>
                </a:solidFill>
                <a:latin typeface="Times New Roman" pitchFamily="18" charset="0"/>
                <a:cs typeface="KodchiangUPC" pitchFamily="18" charset="-34"/>
              </a:rPr>
              <a:t>การอุทธรณ์โทษทางวินัยของพนักงานราชการ</a:t>
            </a:r>
          </a:p>
        </p:txBody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64488" cy="5674568"/>
          </a:xfrm>
          <a:noFill/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th-TH" sz="4800" dirty="0" smtClean="0">
                <a:latin typeface="Times New Roman" pitchFamily="18" charset="0"/>
                <a:cs typeface="KodchiangUPC" pitchFamily="18" charset="-34"/>
              </a:rPr>
              <a:t>   </a:t>
            </a: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1. อุทธรณ์ต่อ ผวจ.ภายใน 15 วัน นับแต่รับทราบคำสั่ง   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2. </a:t>
            </a:r>
            <a:r>
              <a:rPr lang="th-TH" sz="4800" b="1" u="sng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ผู้พิจารณาอุทธรณ์</a:t>
            </a: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   </a:t>
            </a:r>
            <a:r>
              <a:rPr lang="th-TH" sz="4800" b="1" u="sng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ผู้ออกคำสั่งลงโทษ</a:t>
            </a: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	   </a:t>
            </a:r>
            <a:r>
              <a:rPr lang="th-TH" sz="4800" b="1" dirty="0" smtClean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ลำดับ 1</a:t>
            </a:r>
            <a:r>
              <a:rPr lang="th-TH" sz="4400" b="1" dirty="0" smtClean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 อธิบดี                   อธิบดี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 </a:t>
            </a:r>
            <a:r>
              <a:rPr lang="th-TH" sz="4400" b="1" dirty="0" smtClean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                     </a:t>
            </a:r>
            <a:r>
              <a:rPr lang="th-TH" sz="4400" b="1" dirty="0" err="1" smtClean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ผวจ</a:t>
            </a:r>
            <a:r>
              <a:rPr lang="th-TH" sz="4400" b="1" dirty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 </a:t>
            </a:r>
            <a:r>
              <a:rPr lang="th-TH" sz="4400" b="1" dirty="0" smtClean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                    </a:t>
            </a:r>
            <a:r>
              <a:rPr lang="th-TH" sz="4400" b="1" dirty="0" err="1" smtClean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ผวจ</a:t>
            </a:r>
            <a:endParaRPr lang="th-TH" sz="4400" b="1" dirty="0" smtClean="0">
              <a:solidFill>
                <a:srgbClr val="FFFF00"/>
              </a:solidFill>
              <a:latin typeface="Times New Roman" pitchFamily="18" charset="0"/>
              <a:cs typeface="KodchiangUPC" pitchFamily="18" charset="-34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        (กรณี อธิบดี มอบอำนาจให้ </a:t>
            </a:r>
            <a:r>
              <a:rPr lang="th-TH" sz="40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ผวจ.สั่งลงโทษ)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      </a:t>
            </a:r>
            <a:r>
              <a:rPr lang="th-TH" sz="4400" b="1" dirty="0" smtClean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ลำดับ 2 </a:t>
            </a:r>
            <a:r>
              <a:rPr lang="th-TH" sz="4400" b="1" dirty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 </a:t>
            </a:r>
            <a:r>
              <a:rPr lang="th-TH" sz="4400" b="1" dirty="0" smtClean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 ปลัดกระทรวง</a:t>
            </a:r>
            <a:r>
              <a:rPr lang="th-TH" sz="44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3. ฟ้องศาลปกครองภายใน 90 วัน นับแต่ทราบผล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   การพิจารณาอุทธรณ์ของ </a:t>
            </a:r>
            <a:r>
              <a:rPr lang="th-TH" sz="4400" b="1" dirty="0" err="1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รมว.สธ</a:t>
            </a:r>
            <a:r>
              <a:rPr lang="th-TH" sz="44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.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1329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5106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8F03E-EA90-4E93-88DD-9038F4AAB1BF}" type="slidenum">
              <a:rPr lang="en-US"/>
              <a:pPr>
                <a:defRPr/>
              </a:pPr>
              <a:t>115</a:t>
            </a:fld>
            <a:endParaRPr lang="th-TH"/>
          </a:p>
        </p:txBody>
      </p:sp>
      <p:sp>
        <p:nvSpPr>
          <p:cNvPr id="209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</p:spPr>
        <p:txBody>
          <a:bodyPr/>
          <a:lstStyle/>
          <a:p>
            <a:r>
              <a:rPr lang="th-TH" sz="60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การอุทธรณ์คำสั่งเลิกจ้างลูกจ้างชั่วคราว</a:t>
            </a:r>
            <a:endParaRPr lang="th-TH" sz="6000" b="1" dirty="0" smtClean="0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58544"/>
          </a:xfrm>
          <a:noFill/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th-TH" sz="4800" dirty="0" smtClean="0">
                <a:latin typeface="Times New Roman" pitchFamily="18" charset="0"/>
                <a:cs typeface="KodchiangUPC" pitchFamily="18" charset="-34"/>
              </a:rPr>
              <a:t>  </a:t>
            </a: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1. อุทธรณ์ต่อ หัวหน้าหน่วยบริการ ที่ออกคำสั่งเลิกจ้าง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ภายใน 15 วัน นับแต่รับทราบคำสั่งเลิกจ้าง   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2. </a:t>
            </a:r>
            <a:r>
              <a:rPr lang="th-TH" sz="4800" b="1" u="sng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ผู้พิจารณาอุทธรณ์</a:t>
            </a: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  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8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ลำดับ 1</a:t>
            </a:r>
            <a:r>
              <a:rPr lang="th-TH" sz="4400" b="1" dirty="0" smtClean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 หัวหน้าหน่วยบริการ พิจารณาแล้วหากไม่เห็นด้วย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 smtClean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           ให้รายงานผู้บังคับบัญชาชั้นเหนือขึ้นไป</a:t>
            </a:r>
            <a:endParaRPr lang="th-TH" sz="4000" b="1" dirty="0" smtClean="0">
              <a:solidFill>
                <a:schemeClr val="bg1"/>
              </a:solidFill>
              <a:latin typeface="Times New Roman" pitchFamily="18" charset="0"/>
              <a:cs typeface="KodchiangUPC" pitchFamily="18" charset="-34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</a:t>
            </a:r>
            <a:r>
              <a:rPr lang="th-TH" sz="4400" b="1" dirty="0" smtClean="0">
                <a:solidFill>
                  <a:srgbClr val="FFFF00"/>
                </a:solidFill>
                <a:latin typeface="Times New Roman" pitchFamily="18" charset="0"/>
                <a:cs typeface="KodchiangUPC" pitchFamily="18" charset="-34"/>
              </a:rPr>
              <a:t>ลำดับ 2  ผบ.ชั้นเหนือฯ พิจารณาแล้วแจ้งผลให้ทราบ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3. ฟ้องศาลปกครองชั้นต้นภายใน 90 วัน นับแต่ทราบผล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การพิจารณาอุทธรณ์ของ ผบ.ชั้นเหนือฯ</a:t>
            </a:r>
          </a:p>
        </p:txBody>
      </p:sp>
    </p:spTree>
    <p:extLst>
      <p:ext uri="{BB962C8B-B14F-4D97-AF65-F5344CB8AC3E}">
        <p14:creationId xmlns:p14="http://schemas.microsoft.com/office/powerpoint/2010/main" xmlns="" val="2240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6130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  <a:noFill/>
        </p:spPr>
        <p:txBody>
          <a:bodyPr/>
          <a:lstStyle/>
          <a:p>
            <a:r>
              <a:rPr lang="th-TH" sz="5400" b="1">
                <a:solidFill>
                  <a:schemeClr val="bg1"/>
                </a:solidFill>
                <a:cs typeface="KodchiangUPC" pitchFamily="18" charset="-34"/>
              </a:rPr>
              <a:t>ที่มาของเรื่องร้องเรียน/กล่าวหา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867400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1.จากบุคคลที่ร้องเรียน/กล่าวหา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</a:t>
            </a: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1.1 บัตรสนเท่ห์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1.2 หนังสือร้องเรียน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1.3 สื่อสารมวลชน เช่น นสพ./วิทยุ/โทรทัศน์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2. จากหน่วยงานอื่น เช่น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</a:t>
            </a: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1.1 สตง./ปปช./ปปท./รัฐสภา/สำนักงาน ก.พ.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1.2 สำนักนายกรัฐมนตรี/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1.3 ผู้ตรวจการแผ่นดิน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1.4 ศูนย์รับเรื่องร้องเรียน/หน่วยงานต้นสังกัด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1.5 ตู้รับเรื่องร้องเรียน/โทรศัพท์สายตรง</a:t>
            </a:r>
            <a:endParaRPr lang="th-TH" sz="440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5887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867400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th-TH" sz="48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th-TH" sz="4800" b="1" dirty="0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1. คุณภาพการ</a:t>
            </a:r>
            <a:r>
              <a:rPr lang="th-TH" sz="4800" b="1" dirty="0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ให้บริการ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th-TH" sz="48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2. รอตรวจ</a:t>
            </a:r>
            <a:r>
              <a:rPr lang="th-TH" sz="4800" b="1" dirty="0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นาน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th-TH" sz="48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3. ทำงาน</a:t>
            </a:r>
            <a:r>
              <a:rPr lang="th-TH" sz="4800" b="1" dirty="0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ล่าช้า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th-TH" sz="48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4. กริยาวาจาไม่สุภาพ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th-TH" sz="48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1607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50" tIns="45679" rIns="91350" bIns="45679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/>
            <a:r>
              <a:rPr lang="th-TH" sz="6000" b="1" dirty="0">
                <a:solidFill>
                  <a:srgbClr val="FFFFFF"/>
                </a:solidFill>
                <a:cs typeface="KodchiangUPC" pitchFamily="18" charset="-34"/>
              </a:rPr>
              <a:t>ประเด็นที่ร้องเรียน  เรียงลำดับ </a:t>
            </a:r>
          </a:p>
        </p:txBody>
      </p:sp>
    </p:spTree>
    <p:extLst>
      <p:ext uri="{BB962C8B-B14F-4D97-AF65-F5344CB8AC3E}">
        <p14:creationId xmlns:p14="http://schemas.microsoft.com/office/powerpoint/2010/main" xmlns="" val="8309692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5400" b="1" smtClean="0">
                <a:solidFill>
                  <a:srgbClr val="FFFF00"/>
                </a:solidFill>
                <a:cs typeface="KodchiangUPC" pitchFamily="18" charset="-34"/>
              </a:rPr>
              <a:t>ประมวลกฎหมายอาญา มาตรา 300</a:t>
            </a:r>
            <a:endParaRPr lang="th-TH" sz="4800" b="1" smtClean="0">
              <a:solidFill>
                <a:schemeClr val="accent1"/>
              </a:solidFill>
              <a:cs typeface="KodchiangUPC" pitchFamily="18" charset="-34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65000"/>
              </a:lnSpc>
              <a:buFontTx/>
              <a:buNone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</a:t>
            </a:r>
            <a:r>
              <a:rPr lang="th-TH" sz="4800" b="1" u="sng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ความผิดฐาน</a:t>
            </a: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- กระทำโดยประมาท เป็นเหตุให้                                               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    ผู้อื่นได้รับอันตรายสาหัส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 - โทษจำคุกไม่เกิน 3 ปี หรือปรับ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    ไม่เกิน 6,000 บาท หรือทั้งจำทั้งปรับ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</a:t>
            </a:r>
            <a:r>
              <a:rPr lang="th-TH" sz="4800" b="1" u="sng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อันตรายสาหัส</a:t>
            </a: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เช่น ตาบอด เสียอวัยวะ เสียความ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      สามารถในการสืบพันธุ์ ทุพพลภาพ 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   เจ็บป่วยทุกขเวทนา/ประกอบกรณียกิจ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   ตามปกติไม่ได้ เกินกว่า 20 วัน                      </a:t>
            </a:r>
            <a:endParaRPr lang="th-TH" sz="4000" b="1" smtClean="0">
              <a:solidFill>
                <a:schemeClr val="bg1"/>
              </a:solidFill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15845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964612" cy="990600"/>
          </a:xfr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5400" b="1" dirty="0" smtClean="0">
                <a:solidFill>
                  <a:srgbClr val="FFFF00"/>
                </a:solidFill>
                <a:cs typeface="KodchiangUPC" pitchFamily="18" charset="-34"/>
              </a:rPr>
              <a:t>ประมวลกฎหมายอาญา มาตรา 291</a:t>
            </a:r>
            <a:r>
              <a:rPr lang="th-TH" sz="5400" b="1" dirty="0" smtClean="0">
                <a:solidFill>
                  <a:schemeClr val="bg1"/>
                </a:solidFill>
                <a:cs typeface="KodchiangUPC" pitchFamily="18" charset="-34"/>
              </a:rPr>
              <a:t> </a:t>
            </a:r>
            <a:endParaRPr lang="th-TH" sz="4800" b="1" dirty="0" smtClean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5400675"/>
          </a:xfrm>
          <a:noFill/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65000"/>
              </a:lnSpc>
              <a:buFontTx/>
              <a:buNone/>
            </a:pPr>
            <a:endParaRPr lang="th-TH" sz="4800" b="1" u="sng" smtClean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</a:t>
            </a:r>
            <a:r>
              <a:rPr lang="th-TH" sz="4800" b="1" u="sng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ความผิดฐาน</a:t>
            </a: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- กระทำโดยประมาท เป็นเหตุให้                                               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    ผู้อื่นถึงแก่ความตาย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 - โทษจำคุกไม่เกิน 10 ปี หรือปรับ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    ไม่เกิน 20,000 บาท </a:t>
            </a:r>
          </a:p>
          <a:p>
            <a:pPr>
              <a:lnSpc>
                <a:spcPct val="65000"/>
              </a:lnSpc>
              <a:buFontTx/>
              <a:buNone/>
            </a:pPr>
            <a:endParaRPr lang="th-TH" sz="4800" b="1" smtClean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81265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A044-E2EE-4BAD-953A-5475798118C1}" type="slidenum">
              <a:rPr lang="en-US"/>
              <a:pPr/>
              <a:t>12</a:t>
            </a:fld>
            <a:endParaRPr lang="th-TH"/>
          </a:p>
        </p:txBody>
      </p:sp>
      <p:sp>
        <p:nvSpPr>
          <p:cNvPr id="2237442" name="Rectangle 2"/>
          <p:cNvSpPr>
            <a:spLocks noChangeArrowheads="1"/>
          </p:cNvSpPr>
          <p:nvPr/>
        </p:nvSpPr>
        <p:spPr bwMode="auto">
          <a:xfrm>
            <a:off x="1547813" y="908720"/>
            <a:ext cx="6048375" cy="115185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th-TH" sz="4800" b="1" dirty="0" smtClean="0">
                <a:solidFill>
                  <a:srgbClr val="FFFFFF"/>
                </a:solidFill>
                <a:cs typeface="KodchiangUPC" pitchFamily="18" charset="-34"/>
              </a:rPr>
              <a:t>ความรับผิดของเจ้าหน้าที่ของรัฐ</a:t>
            </a:r>
            <a:endParaRPr lang="th-TH" sz="4800" b="1" dirty="0" smtClean="0">
              <a:solidFill>
                <a:srgbClr val="000000"/>
              </a:solidFill>
              <a:cs typeface="KodchiangUPC" pitchFamily="18" charset="-34"/>
            </a:endParaRPr>
          </a:p>
        </p:txBody>
      </p:sp>
      <p:sp>
        <p:nvSpPr>
          <p:cNvPr id="2237443" name="Rectangle 3"/>
          <p:cNvSpPr>
            <a:spLocks noChangeArrowheads="1"/>
          </p:cNvSpPr>
          <p:nvPr/>
        </p:nvSpPr>
        <p:spPr bwMode="auto">
          <a:xfrm>
            <a:off x="3276600" y="3644900"/>
            <a:ext cx="2374900" cy="1008063"/>
          </a:xfrm>
          <a:prstGeom prst="rect">
            <a:avLst/>
          </a:prstGeom>
          <a:noFill/>
          <a:ln w="76200" cmpd="tri">
            <a:solidFill>
              <a:srgbClr val="3333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/>
            <a:r>
              <a:rPr lang="th-TH" sz="4400" b="1" dirty="0" smtClean="0">
                <a:solidFill>
                  <a:srgbClr val="FFFFFF"/>
                </a:solidFill>
                <a:cs typeface="KodchiangUPC" pitchFamily="18" charset="-34"/>
              </a:rPr>
              <a:t>    ทางวินัย</a:t>
            </a:r>
            <a:endParaRPr lang="th-TH" sz="4400" dirty="0" smtClean="0">
              <a:solidFill>
                <a:srgbClr val="000000"/>
              </a:solidFill>
              <a:cs typeface="KodchiangUPC" pitchFamily="18" charset="-34"/>
            </a:endParaRPr>
          </a:p>
        </p:txBody>
      </p:sp>
      <p:sp>
        <p:nvSpPr>
          <p:cNvPr id="2237444" name="Rectangle 4"/>
          <p:cNvSpPr>
            <a:spLocks noChangeArrowheads="1"/>
          </p:cNvSpPr>
          <p:nvPr/>
        </p:nvSpPr>
        <p:spPr bwMode="auto">
          <a:xfrm>
            <a:off x="468313" y="3573463"/>
            <a:ext cx="2160587" cy="1008062"/>
          </a:xfrm>
          <a:prstGeom prst="rect">
            <a:avLst/>
          </a:prstGeom>
          <a:noFill/>
          <a:ln w="76200" cmpd="tri">
            <a:solidFill>
              <a:srgbClr val="3333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th-TH" sz="4400" b="1" dirty="0" smtClean="0">
                <a:solidFill>
                  <a:srgbClr val="FFFFFF"/>
                </a:solidFill>
                <a:cs typeface="KodchiangUPC" pitchFamily="18" charset="-34"/>
              </a:rPr>
              <a:t>ทางอาญา</a:t>
            </a:r>
            <a:endParaRPr lang="th-TH" sz="4400" dirty="0" smtClean="0">
              <a:solidFill>
                <a:srgbClr val="000000"/>
              </a:solidFill>
              <a:cs typeface="KodchiangUPC" pitchFamily="18" charset="-34"/>
            </a:endParaRPr>
          </a:p>
        </p:txBody>
      </p:sp>
      <p:sp>
        <p:nvSpPr>
          <p:cNvPr id="2237445" name="Rectangle 5"/>
          <p:cNvSpPr>
            <a:spLocks noChangeArrowheads="1"/>
          </p:cNvSpPr>
          <p:nvPr/>
        </p:nvSpPr>
        <p:spPr bwMode="auto">
          <a:xfrm>
            <a:off x="6096000" y="3644900"/>
            <a:ext cx="2508250" cy="990600"/>
          </a:xfrm>
          <a:prstGeom prst="rect">
            <a:avLst/>
          </a:prstGeom>
          <a:noFill/>
          <a:ln w="76200" cmpd="tri">
            <a:solidFill>
              <a:srgbClr val="3333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th-TH" sz="4400" b="1" dirty="0" smtClean="0">
                <a:solidFill>
                  <a:srgbClr val="FFFFFF"/>
                </a:solidFill>
                <a:cs typeface="KodchiangUPC" pitchFamily="18" charset="-34"/>
              </a:rPr>
              <a:t>ทางแพ่ง/ละเมิด</a:t>
            </a:r>
            <a:endParaRPr lang="th-TH" sz="4400" dirty="0" smtClean="0">
              <a:solidFill>
                <a:srgbClr val="000000"/>
              </a:solidFill>
              <a:cs typeface="KodchiangUPC" pitchFamily="18" charset="-34"/>
            </a:endParaRPr>
          </a:p>
        </p:txBody>
      </p:sp>
      <p:sp>
        <p:nvSpPr>
          <p:cNvPr id="2237446" name="Line 6"/>
          <p:cNvSpPr>
            <a:spLocks noChangeShapeType="1"/>
          </p:cNvSpPr>
          <p:nvPr/>
        </p:nvSpPr>
        <p:spPr bwMode="auto">
          <a:xfrm>
            <a:off x="1476375" y="2924175"/>
            <a:ext cx="611981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th-TH" sz="4400" smtClean="0">
              <a:solidFill>
                <a:srgbClr val="000000"/>
              </a:solidFill>
            </a:endParaRPr>
          </a:p>
        </p:txBody>
      </p:sp>
      <p:sp>
        <p:nvSpPr>
          <p:cNvPr id="2237447" name="Line 7"/>
          <p:cNvSpPr>
            <a:spLocks noChangeShapeType="1"/>
          </p:cNvSpPr>
          <p:nvPr/>
        </p:nvSpPr>
        <p:spPr bwMode="auto">
          <a:xfrm>
            <a:off x="4500563" y="2133600"/>
            <a:ext cx="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th-TH" sz="4400" smtClean="0">
              <a:solidFill>
                <a:srgbClr val="000000"/>
              </a:solidFill>
            </a:endParaRPr>
          </a:p>
        </p:txBody>
      </p:sp>
      <p:sp>
        <p:nvSpPr>
          <p:cNvPr id="2237448" name="Line 8"/>
          <p:cNvSpPr>
            <a:spLocks noChangeShapeType="1"/>
          </p:cNvSpPr>
          <p:nvPr/>
        </p:nvSpPr>
        <p:spPr bwMode="auto">
          <a:xfrm>
            <a:off x="1476375" y="2924175"/>
            <a:ext cx="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th-TH" sz="4400" smtClean="0">
              <a:solidFill>
                <a:srgbClr val="000000"/>
              </a:solidFill>
            </a:endParaRPr>
          </a:p>
        </p:txBody>
      </p:sp>
      <p:sp>
        <p:nvSpPr>
          <p:cNvPr id="2237449" name="Line 9"/>
          <p:cNvSpPr>
            <a:spLocks noChangeShapeType="1"/>
          </p:cNvSpPr>
          <p:nvPr/>
        </p:nvSpPr>
        <p:spPr bwMode="auto">
          <a:xfrm>
            <a:off x="4500563" y="2997200"/>
            <a:ext cx="0" cy="5032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th-TH" sz="4400" smtClean="0">
              <a:solidFill>
                <a:srgbClr val="000000"/>
              </a:solidFill>
            </a:endParaRPr>
          </a:p>
        </p:txBody>
      </p:sp>
      <p:sp>
        <p:nvSpPr>
          <p:cNvPr id="2237450" name="Line 10"/>
          <p:cNvSpPr>
            <a:spLocks noChangeShapeType="1"/>
          </p:cNvSpPr>
          <p:nvPr/>
        </p:nvSpPr>
        <p:spPr bwMode="auto">
          <a:xfrm>
            <a:off x="1476375" y="4652963"/>
            <a:ext cx="1800225" cy="10810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th-TH" sz="4400" smtClean="0">
              <a:solidFill>
                <a:srgbClr val="000000"/>
              </a:solidFill>
            </a:endParaRPr>
          </a:p>
        </p:txBody>
      </p:sp>
      <p:sp>
        <p:nvSpPr>
          <p:cNvPr id="2237451" name="Line 11"/>
          <p:cNvSpPr>
            <a:spLocks noChangeShapeType="1"/>
          </p:cNvSpPr>
          <p:nvPr/>
        </p:nvSpPr>
        <p:spPr bwMode="auto">
          <a:xfrm>
            <a:off x="7596188" y="2924175"/>
            <a:ext cx="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th-TH" sz="4400" smtClean="0">
              <a:solidFill>
                <a:srgbClr val="000000"/>
              </a:solidFill>
            </a:endParaRPr>
          </a:p>
        </p:txBody>
      </p:sp>
      <p:sp>
        <p:nvSpPr>
          <p:cNvPr id="2237452" name="Rectangle 12"/>
          <p:cNvSpPr>
            <a:spLocks noChangeArrowheads="1"/>
          </p:cNvSpPr>
          <p:nvPr/>
        </p:nvSpPr>
        <p:spPr bwMode="auto">
          <a:xfrm>
            <a:off x="3349625" y="5300663"/>
            <a:ext cx="2374900" cy="936625"/>
          </a:xfrm>
          <a:prstGeom prst="rect">
            <a:avLst/>
          </a:prstGeom>
          <a:noFill/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th-TH" sz="4400" b="1" dirty="0" smtClean="0">
                <a:solidFill>
                  <a:srgbClr val="FFFFFF"/>
                </a:solidFill>
                <a:cs typeface="KodchiangUPC" pitchFamily="18" charset="-34"/>
              </a:rPr>
              <a:t>ทางวิชาชีพ</a:t>
            </a:r>
          </a:p>
        </p:txBody>
      </p:sp>
      <p:sp>
        <p:nvSpPr>
          <p:cNvPr id="2237453" name="Line 13"/>
          <p:cNvSpPr>
            <a:spLocks noChangeShapeType="1"/>
          </p:cNvSpPr>
          <p:nvPr/>
        </p:nvSpPr>
        <p:spPr bwMode="auto">
          <a:xfrm>
            <a:off x="4572000" y="4652963"/>
            <a:ext cx="0" cy="5762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th-TH" sz="4400" smtClean="0">
              <a:solidFill>
                <a:srgbClr val="000000"/>
              </a:solidFill>
            </a:endParaRPr>
          </a:p>
        </p:txBody>
      </p:sp>
      <p:sp>
        <p:nvSpPr>
          <p:cNvPr id="2237454" name="Line 14"/>
          <p:cNvSpPr>
            <a:spLocks noChangeShapeType="1"/>
          </p:cNvSpPr>
          <p:nvPr/>
        </p:nvSpPr>
        <p:spPr bwMode="auto">
          <a:xfrm flipH="1">
            <a:off x="5724525" y="4724400"/>
            <a:ext cx="1511300" cy="10810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th-TH" sz="4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7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23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23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3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3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223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7442" grpId="0" animBg="1" autoUpdateAnimBg="0"/>
      <p:bldP spid="2237443" grpId="0" animBg="1" autoUpdateAnimBg="0"/>
      <p:bldP spid="2237444" grpId="0" animBg="1" autoUpdateAnimBg="0"/>
      <p:bldP spid="2237445" grpId="0" animBg="1" autoUpdateAnimBg="0"/>
      <p:bldP spid="2237452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35825" y="1484313"/>
            <a:ext cx="1222375" cy="268287"/>
          </a:xfrm>
        </p:spPr>
        <p:txBody>
          <a:bodyPr/>
          <a:lstStyle/>
          <a:p>
            <a:endParaRPr lang="th-TH" sz="4000"/>
          </a:p>
        </p:txBody>
      </p:sp>
      <p:sp>
        <p:nvSpPr>
          <p:cNvPr id="715779" name="Rectangle 3" descr="50%"/>
          <p:cNvSpPr>
            <a:spLocks noChangeArrowheads="1"/>
          </p:cNvSpPr>
          <p:nvPr/>
        </p:nvSpPr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th-TH" sz="3600" b="1" dirty="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KodchiangUPC" pitchFamily="18" charset="-34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</a:t>
            </a:r>
          </a:p>
          <a:p>
            <a:pPr marL="342900" indent="-342900" eaLnBrk="0" hangingPunct="0">
              <a:lnSpc>
                <a:spcPct val="5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</a:t>
            </a: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1. เมื่อเกิดความเสียหายแก่ หน่วยงานของรัฐ หรือ 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     บุคคลภายนอก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        </a:t>
            </a:r>
            <a:r>
              <a:rPr lang="th-TH" sz="2800" b="1" dirty="0">
                <a:solidFill>
                  <a:srgbClr val="00FFFF"/>
                </a:solidFill>
                <a:ea typeface="Arial Unicode MS" pitchFamily="34" charset="-128"/>
                <a:cs typeface="KodchiangUPC" pitchFamily="18" charset="-34"/>
              </a:rPr>
              <a:t>■</a:t>
            </a:r>
            <a:r>
              <a:rPr lang="th-TH" sz="3200" b="1" dirty="0">
                <a:solidFill>
                  <a:srgbClr val="FFFFFF"/>
                </a:solidFill>
                <a:ea typeface="Arial Unicode MS" pitchFamily="34" charset="-128"/>
                <a:cs typeface="KodchiangUPC" pitchFamily="18" charset="-34"/>
              </a:rPr>
              <a:t> </a:t>
            </a: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หน่วยงานของรัฐเสียหาย  </a:t>
            </a:r>
            <a:r>
              <a:rPr lang="th-TH" sz="3600" b="1" dirty="0" smtClean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เช่น </a:t>
            </a:r>
            <a:r>
              <a:rPr lang="th-TH" sz="3600" b="1" dirty="0" smtClean="0">
                <a:solidFill>
                  <a:srgbClr val="FFFF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ทรัพย์สิน</a:t>
            </a:r>
            <a:r>
              <a:rPr lang="th-TH" sz="3600" b="1" dirty="0">
                <a:solidFill>
                  <a:srgbClr val="FFFF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เสียหาย</a:t>
            </a:r>
          </a:p>
          <a:p>
            <a:pPr marL="342900" indent="-34290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        </a:t>
            </a:r>
            <a:r>
              <a:rPr lang="th-TH" sz="2800" b="1" dirty="0">
                <a:solidFill>
                  <a:srgbClr val="00FFFF"/>
                </a:solidFill>
                <a:ea typeface="Arial Unicode MS" pitchFamily="34" charset="-128"/>
                <a:cs typeface="KodchiangUPC" pitchFamily="18" charset="-34"/>
              </a:rPr>
              <a:t>■</a:t>
            </a:r>
            <a:r>
              <a:rPr lang="th-TH" sz="3200" b="1" dirty="0">
                <a:solidFill>
                  <a:srgbClr val="FFFFFF"/>
                </a:solidFill>
                <a:ea typeface="Arial Unicode MS" pitchFamily="34" charset="-128"/>
                <a:cs typeface="KodchiangUPC" pitchFamily="18" charset="-34"/>
              </a:rPr>
              <a:t> </a:t>
            </a: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บุคคลภายนอก</a:t>
            </a:r>
            <a:r>
              <a:rPr lang="th-TH" sz="3600" b="1" dirty="0" smtClean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เสียหาย เช่น</a:t>
            </a:r>
            <a:endParaRPr lang="th-TH" sz="3600" b="1" dirty="0">
              <a:solidFill>
                <a:srgbClr val="FFFFFF"/>
              </a:solidFill>
              <a:latin typeface="Angsana New" pitchFamily="18" charset="-34"/>
              <a:ea typeface="Arial Unicode MS" pitchFamily="34" charset="-128"/>
              <a:cs typeface="LilyUPC" pitchFamily="34" charset="-34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                </a:t>
            </a:r>
            <a:r>
              <a:rPr lang="th-TH" sz="3600" b="1" dirty="0">
                <a:solidFill>
                  <a:srgbClr val="FFFF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1) ตาย   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             3) </a:t>
            </a:r>
            <a:r>
              <a:rPr lang="th-TH" sz="3600" b="1" dirty="0" smtClean="0">
                <a:solidFill>
                  <a:srgbClr val="FFFF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ทรัพย์สิน/สิทธิ เสียหาย</a:t>
            </a:r>
            <a:endParaRPr lang="th-TH" sz="3600" b="1" dirty="0">
              <a:solidFill>
                <a:srgbClr val="FFFF00"/>
              </a:solidFill>
              <a:latin typeface="Angsana New" pitchFamily="18" charset="-34"/>
              <a:ea typeface="Arial Unicode MS" pitchFamily="34" charset="-128"/>
              <a:cs typeface="LilyUPC" pitchFamily="34" charset="-34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  </a:t>
            </a: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2. ความเสียเกิดจากการกระทำละเมิดของเจ้าหน้าที่                                                          	    ในระหว่างปฏิบัติหน้าที่ราชการ</a:t>
            </a: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</a:t>
            </a:r>
          </a:p>
          <a:p>
            <a:pPr marL="342900" indent="-342900" eaLnBrk="0" hangingPunct="0">
              <a:lnSpc>
                <a:spcPct val="4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</a:t>
            </a:r>
          </a:p>
        </p:txBody>
      </p:sp>
      <p:sp>
        <p:nvSpPr>
          <p:cNvPr id="1580037" name="Rectangle 4" descr="หนัง"/>
          <p:cNvSpPr>
            <a:spLocks noChangeArrowheads="1"/>
          </p:cNvSpPr>
          <p:nvPr/>
        </p:nvSpPr>
        <p:spPr bwMode="auto">
          <a:xfrm>
            <a:off x="323850" y="333375"/>
            <a:ext cx="8424863" cy="10810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th-TH" sz="4400" b="1">
                <a:solidFill>
                  <a:srgbClr val="000000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สาระสำคัญของพระราชบัญญัติ </a:t>
            </a:r>
          </a:p>
          <a:p>
            <a:pPr algn="ctr" eaLnBrk="0" hangingPunct="0">
              <a:lnSpc>
                <a:spcPct val="70000"/>
              </a:lnSpc>
            </a:pPr>
            <a:r>
              <a:rPr lang="th-TH" sz="4000" b="1">
                <a:solidFill>
                  <a:srgbClr val="000000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ความรับผิดทางละเมิดของเจ้าหน้าที พ.ศ. 2539</a:t>
            </a:r>
          </a:p>
        </p:txBody>
      </p:sp>
      <p:sp>
        <p:nvSpPr>
          <p:cNvPr id="1201158" name="Rectangle 6"/>
          <p:cNvSpPr>
            <a:spLocks noChangeArrowheads="1"/>
          </p:cNvSpPr>
          <p:nvPr/>
        </p:nvSpPr>
        <p:spPr bwMode="auto">
          <a:xfrm>
            <a:off x="3563938" y="3789363"/>
            <a:ext cx="1800225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th-TH" sz="3600" b="1" dirty="0">
                <a:solidFill>
                  <a:srgbClr val="FFFF00"/>
                </a:solidFill>
                <a:latin typeface="JasmineDSE" pitchFamily="18" charset="0"/>
                <a:ea typeface="Arial Unicode MS" pitchFamily="34" charset="-128"/>
                <a:cs typeface="LilyUPC" pitchFamily="34" charset="-34"/>
              </a:rPr>
              <a:t>2) บาดเจ็บ</a:t>
            </a:r>
          </a:p>
        </p:txBody>
      </p:sp>
    </p:spTree>
    <p:extLst>
      <p:ext uri="{BB962C8B-B14F-4D97-AF65-F5344CB8AC3E}">
        <p14:creationId xmlns:p14="http://schemas.microsoft.com/office/powerpoint/2010/main" xmlns="" val="130830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35825" y="1484313"/>
            <a:ext cx="1222375" cy="268287"/>
          </a:xfrm>
        </p:spPr>
        <p:txBody>
          <a:bodyPr/>
          <a:lstStyle/>
          <a:p>
            <a:endParaRPr lang="th-TH" sz="4000"/>
          </a:p>
        </p:txBody>
      </p:sp>
      <p:sp>
        <p:nvSpPr>
          <p:cNvPr id="1581059" name="Rectangle 3" descr="หินอ่อนเขียว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th-TH" sz="3600" b="1">
                <a:cs typeface="KodchiangUPC" pitchFamily="18" charset="-34"/>
              </a:rPr>
              <a:t>                      </a:t>
            </a:r>
            <a:endParaRPr lang="th-TH" sz="360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716803" name="Rectangle 3" descr="5%"/>
          <p:cNvSpPr>
            <a:spLocks noChangeArrowheads="1"/>
          </p:cNvSpPr>
          <p:nvPr/>
        </p:nvSpPr>
        <p:spPr bwMode="auto">
          <a:xfrm>
            <a:off x="468313" y="404813"/>
            <a:ext cx="8207375" cy="6048375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</a:t>
            </a: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3. กรณีเจ้าหน้าที่กระทำละเมิดต่อหน่วยงานของรัฐ </a:t>
            </a:r>
          </a:p>
          <a:p>
            <a:pPr marL="342900" indent="-34290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000" b="1" dirty="0" smtClean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หรือต่อบุคคลภายนอก ทำให้ได้รับความเสียหาย</a:t>
            </a:r>
            <a:r>
              <a:rPr lang="th-TH" sz="4400" b="1" dirty="0" smtClean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 </a:t>
            </a:r>
            <a:endParaRPr lang="th-TH" sz="4400" b="1" dirty="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KodchiangUPC" pitchFamily="18" charset="-34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 </a:t>
            </a: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3.1 กรณี</a:t>
            </a:r>
            <a:r>
              <a:rPr lang="th-TH" sz="3600" b="1" u="sng" dirty="0">
                <a:solidFill>
                  <a:srgbClr val="FFCC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จงใจ</a:t>
            </a: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หรือ </a:t>
            </a:r>
            <a:r>
              <a:rPr lang="th-TH" sz="3600" b="1" u="sng" dirty="0">
                <a:solidFill>
                  <a:srgbClr val="FFCC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ประมาทเลินเล่ออย่างร้ายแรง</a:t>
            </a: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                                  	          </a:t>
            </a:r>
            <a:r>
              <a:rPr lang="th-TH" sz="3600" b="1" u="sng" dirty="0">
                <a:solidFill>
                  <a:srgbClr val="FFFF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เจ้าหน้าที่ต้องรับผิด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   3.2 กรณีประมาทเลินเล่อไม่ร้ายแรง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           </a:t>
            </a:r>
            <a:r>
              <a:rPr lang="th-TH" sz="3600" b="1" u="sng" dirty="0">
                <a:solidFill>
                  <a:srgbClr val="FFFF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เจ้าหน้าที่ไม่ต้องรับผิด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  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th-TH" sz="3600" dirty="0">
              <a:solidFill>
                <a:srgbClr val="FFFF00"/>
              </a:solidFill>
              <a:latin typeface="Angsana New" pitchFamily="18" charset="-34"/>
              <a:ea typeface="Arial Unicode MS" pitchFamily="34" charset="-128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97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EF05-B5E1-4C77-A3B9-B1CF8988F145}" type="slidenum">
              <a:rPr lang="en-US"/>
              <a:pPr/>
              <a:t>122</a:t>
            </a:fld>
            <a:endParaRPr lang="th-TH"/>
          </a:p>
        </p:txBody>
      </p:sp>
      <p:sp>
        <p:nvSpPr>
          <p:cNvPr id="1865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3068638"/>
            <a:ext cx="7777162" cy="3600450"/>
          </a:xfr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65000"/>
              </a:lnSpc>
              <a:buFontTx/>
              <a:buNone/>
            </a:pP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KodchiangUPC" pitchFamily="18" charset="-34"/>
                <a:cs typeface="KodchiangUPC" pitchFamily="18" charset="-34"/>
              </a:rPr>
              <a:t>   1. 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กระทำโดยจงใจ หรือประมาทเลินเล่อ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2. 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ต่อบุคคลอื่นโดยผิดกฎหมาย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3.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ทำให้เขาเสียหายถึงแก่ ชีวิต  ร่างกาย  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     อนามัย เสรีภาพ ทรัพย์สิน หรือสิทธิ</a:t>
            </a:r>
          </a:p>
        </p:txBody>
      </p:sp>
      <p:sp>
        <p:nvSpPr>
          <p:cNvPr id="1865731" name="AutoShape 3"/>
          <p:cNvSpPr>
            <a:spLocks noChangeArrowheads="1"/>
          </p:cNvSpPr>
          <p:nvPr/>
        </p:nvSpPr>
        <p:spPr bwMode="auto">
          <a:xfrm>
            <a:off x="1042988" y="0"/>
            <a:ext cx="7200900" cy="1657350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th-TH" sz="6000" b="1" dirty="0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ประมวลกฎหมายแพ่งและพาณิชย์</a:t>
            </a:r>
          </a:p>
        </p:txBody>
      </p:sp>
      <p:sp>
        <p:nvSpPr>
          <p:cNvPr id="1865732" name="AutoShape 4"/>
          <p:cNvSpPr>
            <a:spLocks noChangeArrowheads="1"/>
          </p:cNvSpPr>
          <p:nvPr/>
        </p:nvSpPr>
        <p:spPr bwMode="auto">
          <a:xfrm>
            <a:off x="2124075" y="1555750"/>
            <a:ext cx="4968875" cy="1368425"/>
          </a:xfrm>
          <a:prstGeom prst="bevel">
            <a:avLst>
              <a:gd name="adj" fmla="val 12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th-TH" sz="5400" b="1" dirty="0" smtClean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มาตรา 420 การทำละเมิด</a:t>
            </a:r>
          </a:p>
        </p:txBody>
      </p:sp>
    </p:spTree>
    <p:extLst>
      <p:ext uri="{BB962C8B-B14F-4D97-AF65-F5344CB8AC3E}">
        <p14:creationId xmlns:p14="http://schemas.microsoft.com/office/powerpoint/2010/main" xmlns="" val="23967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6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657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657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65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65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65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65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5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65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5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65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5730" grpId="0" build="p" animBg="1"/>
      <p:bldP spid="1865731" grpId="0" animBg="1"/>
      <p:bldP spid="1865732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EEF0-678D-47C0-B0CD-86EDC85BAF5A}" type="slidenum">
              <a:rPr lang="en-US"/>
              <a:pPr/>
              <a:t>123</a:t>
            </a:fld>
            <a:endParaRPr lang="th-TH"/>
          </a:p>
        </p:txBody>
      </p:sp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defTabSz="1274763"/>
            <a:r>
              <a:rPr lang="th-TH" sz="55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ความรับผิดชดใช้ค่าสินไหมทดแทน</a:t>
            </a:r>
            <a:endParaRPr lang="th-TH" sz="5500" b="1" dirty="0"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noFill/>
        </p:spPr>
        <p:txBody>
          <a:bodyPr/>
          <a:lstStyle/>
          <a:p>
            <a:pPr marL="477838" indent="-477838" defTabSz="1274763">
              <a:lnSpc>
                <a:spcPct val="65000"/>
              </a:lnSpc>
              <a:buFontTx/>
              <a:buNone/>
            </a:pPr>
            <a:endParaRPr lang="th-TH" sz="4400" b="1" dirty="0">
              <a:latin typeface="KodchiangUPC" pitchFamily="18" charset="-34"/>
              <a:cs typeface="KodchiangUPC" pitchFamily="18" charset="-34"/>
            </a:endParaRPr>
          </a:p>
          <a:p>
            <a:pPr marL="477838" indent="-477838" defTabSz="1274763">
              <a:lnSpc>
                <a:spcPct val="65000"/>
              </a:lnSpc>
              <a:buFontTx/>
              <a:buNone/>
            </a:pPr>
            <a:r>
              <a:rPr lang="th-TH" sz="4400" b="1" dirty="0">
                <a:latin typeface="KodchiangUPC" pitchFamily="18" charset="-34"/>
                <a:cs typeface="KodchiangUPC" pitchFamily="18" charset="-34"/>
              </a:rPr>
              <a:t>     </a:t>
            </a: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ต้องรับผิดชดใช้ค่าสินไหมทดแทน ให้แก่ผู้เสียหาย/  ทายาท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1. </a:t>
            </a:r>
            <a:r>
              <a:rPr lang="th-TH" sz="4000" b="1" dirty="0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คืน</a:t>
            </a: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ทรัพย์สิน หรือชดใช้เงิน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2. ชดใช้ค่าเสียหาย เช่น 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- ค่าปลงศพ และค่าใช้จ่ายจำเป็นอื่นๆ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- ค่าขาดไร้อุปการะ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- ค่าขาดแรงงาน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- ค่ารักษาพยาบาล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- ค่าขาดประโยชน์ทำมาหาได้</a:t>
            </a:r>
            <a:endParaRPr lang="th-TH" sz="4000" b="1" dirty="0">
              <a:latin typeface="KodchiangUPC" pitchFamily="18" charset="-34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2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7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7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7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7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7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7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7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7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7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0" grpId="0" animBg="1" autoUpdateAnimBg="0"/>
      <p:bldP spid="1870851" grpId="0" build="p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FB6A-F3DB-4D0E-97D5-EE7620C35B1E}" type="slidenum">
              <a:rPr lang="en-US"/>
              <a:pPr/>
              <a:t>124</a:t>
            </a:fld>
            <a:endParaRPr lang="th-TH"/>
          </a:p>
        </p:txBody>
      </p:sp>
      <p:sp>
        <p:nvSpPr>
          <p:cNvPr id="187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th-TH" sz="6600" b="1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187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  <a:ln/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		</a:t>
            </a:r>
            <a:r>
              <a:rPr lang="th-TH" sz="2400" b="1" dirty="0">
                <a:solidFill>
                  <a:schemeClr val="bg1"/>
                </a:solidFill>
                <a:cs typeface="KodchiangUPC" pitchFamily="18" charset="-34"/>
              </a:rPr>
              <a:t>	                        </a:t>
            </a:r>
            <a:r>
              <a:rPr lang="th-TH" sz="2400" b="1" dirty="0" smtClean="0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th-TH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KodchiangUPC" pitchFamily="18" charset="-34"/>
              </a:rPr>
              <a:t>ประมาท</a:t>
            </a:r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        </a:t>
            </a:r>
            <a:r>
              <a:rPr lang="th-TH" sz="5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1. </a:t>
            </a:r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การกระทำ ที่มิได้กระทำโดยเจตนา 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        </a:t>
            </a:r>
            <a:r>
              <a:rPr lang="th-TH" sz="5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2. แต่</a:t>
            </a:r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กระทำโดยปราศจากความระมัดระวัง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           ซึ่งบุคคลในภาวะเช่นนั้นจะต้องมี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           ตามวิสัยและพฤติการณ์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        </a:t>
            </a:r>
            <a:r>
              <a:rPr lang="th-TH" sz="5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3. </a:t>
            </a:r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และผู้กระทำอาจใช้ความระมัดระวัง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           เช่นว่านั้นได้ แต่หาได้ใช้ให้เพียงพอไม่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58324502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4075-2228-4A4E-8FC1-1C88DDE2218F}" type="slidenum">
              <a:rPr lang="en-US"/>
              <a:pPr/>
              <a:t>125</a:t>
            </a:fld>
            <a:endParaRPr lang="th-TH"/>
          </a:p>
        </p:txBody>
      </p:sp>
      <p:sp>
        <p:nvSpPr>
          <p:cNvPr id="187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th-TH" sz="6600" b="1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187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               </a:t>
            </a:r>
            <a:r>
              <a:rPr lang="th-TH" sz="5400" b="1" u="sng" dirty="0">
                <a:solidFill>
                  <a:schemeClr val="bg1"/>
                </a:solidFill>
                <a:cs typeface="KodchiangUPC" pitchFamily="18" charset="-34"/>
              </a:rPr>
              <a:t>ประมาทเลินเล่ออย่างร้ายแรง</a:t>
            </a:r>
            <a:endParaRPr lang="th-TH" sz="5400" b="1" dirty="0">
              <a:solidFill>
                <a:schemeClr val="bg1"/>
              </a:solidFill>
              <a:cs typeface="KodchiangUPC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1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. มีลักษณะไปในทางที่บุคคลนั้น ได้กระทำไป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โดยขาดความระมัดระวัง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2.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ที่เบี่ยงเบนไปจากเกณฑ์มาตรฐานอย่างมาก เช่น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      พึงคาดเห็นได้ว่าความเสียหายอาจเกิดขึ้นได้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     หรือ หากระมัดระวังสักเล็กน้อย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     ก็คงคาดเห็นการอันอาจ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     เกิดความเสียหายเช่นนั้น</a:t>
            </a:r>
          </a:p>
          <a:p>
            <a:pPr>
              <a:lnSpc>
                <a:spcPct val="70000"/>
              </a:lnSpc>
              <a:buFontTx/>
              <a:buNone/>
            </a:pPr>
            <a:endParaRPr lang="th-TH" sz="4400" b="1" dirty="0">
              <a:solidFill>
                <a:schemeClr val="bg1"/>
              </a:solidFill>
              <a:cs typeface="KodchiangUPC" pitchFamily="18" charset="-34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th-TH" b="1" dirty="0">
                <a:solidFill>
                  <a:schemeClr val="bg1"/>
                </a:solidFill>
                <a:cs typeface="KodchiangUPC" pitchFamily="18" charset="-34"/>
              </a:rPr>
              <a:t>           </a:t>
            </a:r>
            <a:endParaRPr lang="th-TH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6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8E73-D4DE-4874-9D27-F9DB238ED732}" type="slidenum">
              <a:rPr lang="en-US"/>
              <a:pPr/>
              <a:t>126</a:t>
            </a:fld>
            <a:endParaRPr lang="th-TH"/>
          </a:p>
        </p:txBody>
      </p:sp>
      <p:sp>
        <p:nvSpPr>
          <p:cNvPr id="210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r>
              <a:rPr lang="th-TH" sz="5400" b="1" dirty="0" smtClean="0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กรณีที่ถือว่า “ประมาทเลินเล่ออย่างร้ายแรง”</a:t>
            </a:r>
            <a:endParaRPr lang="th-TH" sz="5400" b="1" dirty="0">
              <a:solidFill>
                <a:srgbClr val="FFFF66"/>
              </a:solidFill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210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08962" cy="475297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ไม่ได้ใช้ความระมัดระวังเลยสักนิด</a:t>
            </a:r>
          </a:p>
          <a:p>
            <a:pPr marL="609600" indent="-609600">
              <a:buFontTx/>
              <a:buAutoNum type="arabicPeriod"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ทำผิดซ้ำๆในเรื่องแบบเดียวกัน</a:t>
            </a:r>
          </a:p>
          <a:p>
            <a:pPr marL="609600" indent="-609600">
              <a:buFontTx/>
              <a:buAutoNum type="arabicPeriod"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ปฏิบัติผิดมาตรฐานวิชาชีพ</a:t>
            </a:r>
          </a:p>
          <a:p>
            <a:pPr marL="609600" indent="-609600">
              <a:buFontTx/>
              <a:buAutoNum type="arabicPeriod"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ฝ่าฝืนกฎหมาย/ระเบียบ</a:t>
            </a:r>
          </a:p>
          <a:p>
            <a:pPr marL="609600" indent="-609600">
              <a:buFontTx/>
              <a:buAutoNum type="arabicPeriod"/>
            </a:pPr>
            <a:r>
              <a:rPr lang="th-TH" sz="4800" b="1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กฎหมาย/ระเบียบ กำหนด  วิธีปฏิบัติไว้        แต่ไม่ได้ทำ หรือปฏิบัติตามนั้น</a:t>
            </a:r>
            <a:endParaRPr lang="th-TH" sz="48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8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EAD6D-AD31-4374-A626-DD9B0000402E}" type="slidenum">
              <a:rPr lang="en-US"/>
              <a:pPr/>
              <a:t>127</a:t>
            </a:fld>
            <a:endParaRPr lang="th-TH"/>
          </a:p>
        </p:txBody>
      </p:sp>
      <p:sp>
        <p:nvSpPr>
          <p:cNvPr id="2079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endParaRPr lang="th-TH" sz="6600" b="1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207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		                  </a:t>
            </a:r>
            <a:r>
              <a:rPr lang="th-TH" sz="4800" b="1" dirty="0" smtClean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6000" b="1" u="sng" dirty="0">
                <a:solidFill>
                  <a:schemeClr val="bg1"/>
                </a:solidFill>
                <a:cs typeface="KodchiangUPC" pitchFamily="18" charset="-34"/>
              </a:rPr>
              <a:t>เหตุสุดวิสัย</a:t>
            </a:r>
            <a:endParaRPr lang="th-TH" sz="6000" b="1" dirty="0">
              <a:solidFill>
                <a:schemeClr val="bg1"/>
              </a:solidFill>
              <a:cs typeface="KodchiangUPC" pitchFamily="18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	   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1. 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เหตุใดๆ อันจะเกิดขึ้น หรือจะให้ผลพิบัติ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    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2. 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เป็นเหตุที่ไม่สามารถป้องกันได้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    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3. 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แม้บุคคลผู้ต้องประสบหรือใกล้จะต้องประสบ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       จะได้จัดการระมัดระวังตามสมควร อันพึงคาด-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       หมายได้จากบุคคลในฐานะและภาวะเช่นนั้น</a:t>
            </a:r>
          </a:p>
        </p:txBody>
      </p:sp>
    </p:spTree>
    <p:extLst>
      <p:ext uri="{BB962C8B-B14F-4D97-AF65-F5344CB8AC3E}">
        <p14:creationId xmlns:p14="http://schemas.microsoft.com/office/powerpoint/2010/main" xmlns="" val="5641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57EE-E53B-4E8C-8ECC-833F6191B252}" type="slidenum">
              <a:rPr lang="en-US"/>
              <a:pPr/>
              <a:t>128</a:t>
            </a:fld>
            <a:endParaRPr lang="th-TH"/>
          </a:p>
        </p:txBody>
      </p:sp>
      <p:sp>
        <p:nvSpPr>
          <p:cNvPr id="212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820150" cy="1143000"/>
          </a:xfrm>
        </p:spPr>
        <p:txBody>
          <a:bodyPr/>
          <a:lstStyle/>
          <a:p>
            <a:r>
              <a:rPr lang="th-TH" sz="6000" b="1">
                <a:solidFill>
                  <a:schemeClr val="bg1"/>
                </a:solidFill>
                <a:cs typeface="Angsana New" pitchFamily="18" charset="-34"/>
              </a:rPr>
              <a:t>ถ้าไม่ได้ทำโดย จงใจ/ประมาท/เหตุสุดวิสัย</a:t>
            </a:r>
          </a:p>
        </p:txBody>
      </p:sp>
      <p:sp>
        <p:nvSpPr>
          <p:cNvPr id="2129923" name="Rectangle 3"/>
          <p:cNvSpPr>
            <a:spLocks noChangeArrowheads="1"/>
          </p:cNvSpPr>
          <p:nvPr/>
        </p:nvSpPr>
        <p:spPr bwMode="auto">
          <a:xfrm>
            <a:off x="684213" y="22050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th-TH" sz="6600" b="1" smtClean="0">
                <a:solidFill>
                  <a:srgbClr val="FFFF66"/>
                </a:solidFill>
                <a:latin typeface="Angsana New" pitchFamily="18" charset="-34"/>
              </a:rPr>
              <a:t>แม้จะทำให้คนอื่นเสียหาย</a:t>
            </a:r>
          </a:p>
        </p:txBody>
      </p:sp>
      <p:sp>
        <p:nvSpPr>
          <p:cNvPr id="2129924" name="Rectangle 4"/>
          <p:cNvSpPr>
            <a:spLocks noChangeArrowheads="1"/>
          </p:cNvSpPr>
          <p:nvPr/>
        </p:nvSpPr>
        <p:spPr bwMode="auto">
          <a:xfrm>
            <a:off x="539750" y="5445125"/>
            <a:ext cx="77724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th-TH" sz="6600" b="1" smtClean="0">
                <a:solidFill>
                  <a:srgbClr val="FF00FF"/>
                </a:solidFill>
                <a:latin typeface="Angsana New" pitchFamily="18" charset="-34"/>
              </a:rPr>
              <a:t>ไม่ต้องรับผิดชดใช้ค่าสินไหมฯ</a:t>
            </a:r>
          </a:p>
        </p:txBody>
      </p:sp>
      <p:sp>
        <p:nvSpPr>
          <p:cNvPr id="2129926" name="AutoShape 6"/>
          <p:cNvSpPr>
            <a:spLocks noChangeArrowheads="1"/>
          </p:cNvSpPr>
          <p:nvPr/>
        </p:nvSpPr>
        <p:spPr bwMode="auto">
          <a:xfrm>
            <a:off x="4284663" y="1773238"/>
            <a:ext cx="719137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th-TH" sz="4400" smtClean="0">
              <a:solidFill>
                <a:srgbClr val="000000"/>
              </a:solidFill>
            </a:endParaRPr>
          </a:p>
        </p:txBody>
      </p:sp>
      <p:sp>
        <p:nvSpPr>
          <p:cNvPr id="2129927" name="AutoShape 7"/>
          <p:cNvSpPr>
            <a:spLocks noChangeArrowheads="1"/>
          </p:cNvSpPr>
          <p:nvPr/>
        </p:nvSpPr>
        <p:spPr bwMode="auto">
          <a:xfrm>
            <a:off x="4356100" y="3357563"/>
            <a:ext cx="719138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th-TH" sz="4400" smtClean="0">
              <a:solidFill>
                <a:srgbClr val="000000"/>
              </a:solidFill>
            </a:endParaRPr>
          </a:p>
        </p:txBody>
      </p:sp>
      <p:sp>
        <p:nvSpPr>
          <p:cNvPr id="2129928" name="AutoShape 8"/>
          <p:cNvSpPr>
            <a:spLocks noChangeArrowheads="1"/>
          </p:cNvSpPr>
          <p:nvPr/>
        </p:nvSpPr>
        <p:spPr bwMode="auto">
          <a:xfrm>
            <a:off x="4356100" y="4941888"/>
            <a:ext cx="719138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th-TH" sz="4400" smtClean="0">
              <a:solidFill>
                <a:srgbClr val="000000"/>
              </a:solidFill>
            </a:endParaRPr>
          </a:p>
        </p:txBody>
      </p:sp>
      <p:sp>
        <p:nvSpPr>
          <p:cNvPr id="2129929" name="Rectangle 9"/>
          <p:cNvSpPr>
            <a:spLocks noChangeArrowheads="1"/>
          </p:cNvSpPr>
          <p:nvPr/>
        </p:nvSpPr>
        <p:spPr bwMode="auto">
          <a:xfrm>
            <a:off x="611188" y="37893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th-TH" sz="6600" b="1" smtClean="0">
                <a:solidFill>
                  <a:srgbClr val="33CCCC"/>
                </a:solidFill>
                <a:latin typeface="Angsana New" pitchFamily="18" charset="-34"/>
              </a:rPr>
              <a:t>ไม่ถือว่าเป็นการทำละเมิด</a:t>
            </a:r>
          </a:p>
        </p:txBody>
      </p:sp>
    </p:spTree>
    <p:extLst>
      <p:ext uri="{BB962C8B-B14F-4D97-AF65-F5344CB8AC3E}">
        <p14:creationId xmlns:p14="http://schemas.microsoft.com/office/powerpoint/2010/main" xmlns="" val="35394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A62A-73A6-459A-A288-E511DDFA5141}" type="slidenum">
              <a:rPr lang="en-US"/>
              <a:pPr/>
              <a:t>129</a:t>
            </a:fld>
            <a:endParaRPr lang="th-TH"/>
          </a:p>
        </p:txBody>
      </p:sp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noFill/>
        </p:spPr>
        <p:txBody>
          <a:bodyPr/>
          <a:lstStyle/>
          <a:p>
            <a:r>
              <a:rPr lang="th-TH" sz="4800" b="1">
                <a:solidFill>
                  <a:schemeClr val="bg1"/>
                </a:solidFill>
                <a:cs typeface="KodchiangUPC" pitchFamily="18" charset="-34"/>
              </a:rPr>
              <a:t>คำนิยาม 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th-TH" sz="4800">
                <a:cs typeface="KodchiangUPC" pitchFamily="18" charset="-34"/>
              </a:rPr>
              <a:t>	</a:t>
            </a:r>
            <a:r>
              <a:rPr lang="th-TH" sz="4800"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1. เจ้าหน้าที่ หมายถึง </a:t>
            </a:r>
          </a:p>
          <a:p>
            <a:pPr>
              <a:lnSpc>
                <a:spcPct val="4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- ข้าราชการ/พนักงาน/ลูกจ้าง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- ผู้ปฏิบัติงานประเภทอื่น ไม่ว่าจะแต่งตั้ง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ในฐานะกรรมการ หรือฐานะอื่นใด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2. หน่วยงานของรัฐ หมายถึง            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	   - กระทรวง/ทบวง/กรม/ส่วนราชการอื่น                             	   - ราชการภูมิภาค/ราชการท้องถิ่น/รัฐวิสาหกิจ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- หน่วยงานอื่นของรัฐที่พระกฤษฎีกากำหนดไว้  </a:t>
            </a:r>
            <a:r>
              <a:rPr lang="th-TH" sz="4800" b="1">
                <a:solidFill>
                  <a:schemeClr val="bg1"/>
                </a:solidFill>
                <a:cs typeface="KodchiangUPC" pitchFamily="18" charset="-34"/>
              </a:rPr>
              <a:t>           </a:t>
            </a:r>
            <a:r>
              <a:rPr lang="th-TH" sz="4400" b="1">
                <a:solidFill>
                  <a:schemeClr val="bg1"/>
                </a:solidFill>
                <a:cs typeface="KodchiangUPC" pitchFamily="18" charset="-34"/>
              </a:rPr>
              <a:t>	            </a:t>
            </a:r>
            <a:endParaRPr lang="th-TH" sz="4800" b="1">
              <a:solidFill>
                <a:schemeClr val="bg1"/>
              </a:solidFill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93271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210" indent="-285469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186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59860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534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209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6883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5577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2319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9EA15BAB-C4B2-4168-936C-F69D4F424742}" type="slidenum">
              <a:rPr lang="en-US" sz="2600">
                <a:solidFill>
                  <a:srgbClr val="000000"/>
                </a:solidFill>
                <a:cs typeface="LilyUPC" pitchFamily="34" charset="-34"/>
              </a:rPr>
              <a:pPr/>
              <a:t>13</a:t>
            </a:fld>
            <a:endParaRPr lang="th-TH" sz="2600">
              <a:solidFill>
                <a:srgbClr val="000000"/>
              </a:solidFill>
              <a:cs typeface="LilyUPC" pitchFamily="34" charset="-34"/>
            </a:endParaRPr>
          </a:p>
        </p:txBody>
      </p:sp>
      <p:sp>
        <p:nvSpPr>
          <p:cNvPr id="16384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9" rIns="91350" bIns="45679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/>
            <a:fld id="{00258F2D-B162-4BB4-9E1A-920A19BD81A8}" type="slidenum">
              <a:rPr lang="en-US" sz="260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pPr algn="r"/>
              <a:t>13</a:t>
            </a:fld>
            <a:endParaRPr lang="th-TH" sz="260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LilyUPC" pitchFamily="34" charset="-34"/>
            </a:endParaRPr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96188" y="549276"/>
            <a:ext cx="862012" cy="503238"/>
          </a:xfrm>
        </p:spPr>
        <p:txBody>
          <a:bodyPr/>
          <a:lstStyle/>
          <a:p>
            <a:endParaRPr lang="en-US" sz="4000"/>
          </a:p>
        </p:txBody>
      </p:sp>
      <p:sp>
        <p:nvSpPr>
          <p:cNvPr id="16384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th-TH" b="1" dirty="0" smtClean="0">
              <a:solidFill>
                <a:srgbClr val="FFFF00"/>
              </a:solidFill>
              <a:cs typeface="Angsana New" pitchFamily="18" charset="-34"/>
              <a:sym typeface="Wingdings" pitchFamily="2" charset="2"/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rgbClr val="FFFF00"/>
                </a:solidFill>
                <a:cs typeface="Angsana New" pitchFamily="18" charset="-34"/>
                <a:sym typeface="Wingdings" pitchFamily="2" charset="2"/>
              </a:rPr>
              <a:t>            </a:t>
            </a:r>
            <a:endParaRPr lang="th-TH" sz="4000" b="1" dirty="0">
              <a:solidFill>
                <a:schemeClr val="bg1"/>
              </a:solidFill>
              <a:latin typeface="P5 LilyUPC" pitchFamily="18" charset="0"/>
              <a:cs typeface="LilyUPC" pitchFamily="34" charset="-34"/>
            </a:endParaRPr>
          </a:p>
        </p:txBody>
      </p:sp>
      <p:sp>
        <p:nvSpPr>
          <p:cNvPr id="163847" name="Rectangle 8"/>
          <p:cNvSpPr>
            <a:spLocks noChangeArrowheads="1"/>
          </p:cNvSpPr>
          <p:nvPr/>
        </p:nvSpPr>
        <p:spPr bwMode="auto">
          <a:xfrm>
            <a:off x="0" y="1341439"/>
            <a:ext cx="9144000" cy="719137"/>
          </a:xfrm>
          <a:prstGeom prst="rect">
            <a:avLst/>
          </a:prstGeom>
          <a:noFill/>
          <a:ln w="19050">
            <a:solidFill>
              <a:srgbClr val="FFCC99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eaLnBrk="0" hangingPunct="0">
              <a:lnSpc>
                <a:spcPct val="80000"/>
              </a:lnSpc>
            </a:pPr>
            <a:r>
              <a:rPr lang="th-TH" sz="4000" b="1" dirty="0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       </a:t>
            </a:r>
            <a:r>
              <a:rPr lang="th-TH" sz="4400" b="1" dirty="0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วินัย</a:t>
            </a:r>
            <a:r>
              <a:rPr lang="th-TH" sz="4400" b="1" dirty="0"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ข้าราชการ</a:t>
            </a:r>
            <a:r>
              <a:rPr lang="th-TH" sz="4400" b="1" dirty="0" err="1"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พลเรือน</a:t>
            </a:r>
            <a:r>
              <a:rPr lang="th-TH" sz="4400" b="1" dirty="0"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สามัญ พ.ศ. 2551</a:t>
            </a:r>
            <a:r>
              <a:rPr lang="th-TH" sz="4000" b="1" dirty="0"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</a:t>
            </a:r>
            <a:endParaRPr lang="th-TH" sz="3600" b="1" dirty="0">
              <a:latin typeface="KodchiangUPC" pitchFamily="18" charset="-34"/>
              <a:ea typeface="Arial Unicode MS" pitchFamily="34" charset="-128"/>
              <a:cs typeface="LilyUPC" pitchFamily="34" charset="-34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2133600"/>
            <a:ext cx="9144000" cy="36004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350" tIns="45679" rIns="91350" bIns="45679"/>
          <a:lstStyle/>
          <a:p>
            <a:pPr eaLnBrk="0" hangingPunct="0">
              <a:lnSpc>
                <a:spcPct val="90000"/>
              </a:lnSpc>
            </a:pPr>
            <a:r>
              <a:rPr lang="th-TH" sz="4000" b="1" dirty="0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          </a:t>
            </a:r>
            <a:r>
              <a:rPr lang="th-TH" sz="4000" b="1" dirty="0"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ความหมายของวินัย... </a:t>
            </a:r>
          </a:p>
          <a:p>
            <a:pPr eaLnBrk="0" hangingPunct="0">
              <a:lnSpc>
                <a:spcPct val="80000"/>
              </a:lnSpc>
            </a:pPr>
            <a:r>
              <a:rPr lang="th-TH" sz="4000" b="1" dirty="0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                </a:t>
            </a:r>
            <a:endParaRPr lang="th-TH" sz="3600" b="1" dirty="0">
              <a:solidFill>
                <a:srgbClr val="FFFFFF"/>
              </a:solidFill>
              <a:latin typeface="KodchiangUPC" pitchFamily="18" charset="-34"/>
              <a:ea typeface="Arial Unicode MS" pitchFamily="34" charset="-128"/>
              <a:cs typeface="LilyUPC" pitchFamily="34" charset="-34"/>
            </a:endParaRPr>
          </a:p>
          <a:p>
            <a:pPr eaLnBrk="0" hangingPunct="0">
              <a:lnSpc>
                <a:spcPct val="80000"/>
              </a:lnSpc>
            </a:pPr>
            <a:r>
              <a:rPr lang="th-TH" sz="3600" b="1" dirty="0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                    </a:t>
            </a:r>
            <a:endParaRPr lang="th-TH" sz="3600" b="1" dirty="0">
              <a:solidFill>
                <a:srgbClr val="FFFF00"/>
              </a:solidFill>
              <a:latin typeface="KodchiangUPC" pitchFamily="18" charset="-34"/>
              <a:ea typeface="Arial Unicode MS" pitchFamily="34" charset="-128"/>
              <a:cs typeface="LilyUPC" pitchFamily="34" charset="-34"/>
            </a:endParaRPr>
          </a:p>
          <a:p>
            <a:pPr eaLnBrk="0" hangingPunct="0">
              <a:lnSpc>
                <a:spcPct val="90000"/>
              </a:lnSpc>
            </a:pPr>
            <a:r>
              <a:rPr lang="th-TH" sz="3600" b="1" dirty="0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                    </a:t>
            </a:r>
            <a:endParaRPr lang="th-TH" sz="3600" b="1" dirty="0">
              <a:solidFill>
                <a:srgbClr val="00FFFF"/>
              </a:solidFill>
              <a:latin typeface="KodchiangUPC" pitchFamily="18" charset="-34"/>
              <a:ea typeface="Arial Unicode MS" pitchFamily="34" charset="-128"/>
              <a:cs typeface="LilyUPC" pitchFamily="34" charset="-34"/>
            </a:endParaRPr>
          </a:p>
          <a:p>
            <a:pPr eaLnBrk="0" hangingPunct="0">
              <a:lnSpc>
                <a:spcPct val="90000"/>
              </a:lnSpc>
            </a:pPr>
            <a:endParaRPr lang="th-TH" sz="3600" b="1" dirty="0">
              <a:solidFill>
                <a:srgbClr val="FFFFFF"/>
              </a:solidFill>
              <a:latin typeface="KodchiangUPC" pitchFamily="18" charset="-34"/>
              <a:ea typeface="Arial Unicode MS" pitchFamily="34" charset="-128"/>
              <a:cs typeface="LilyUPC" pitchFamily="34" charset="-34"/>
            </a:endParaRPr>
          </a:p>
          <a:p>
            <a:pPr eaLnBrk="0" hangingPunct="0">
              <a:lnSpc>
                <a:spcPct val="90000"/>
              </a:lnSpc>
            </a:pPr>
            <a:r>
              <a:rPr lang="th-TH" sz="3600" b="1" dirty="0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            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2636838"/>
            <a:ext cx="9144000" cy="5762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350" tIns="45679" rIns="91350" bIns="45679" anchor="ctr"/>
          <a:lstStyle/>
          <a:p>
            <a:pPr eaLnBrk="0" hangingPunct="0">
              <a:lnSpc>
                <a:spcPct val="80000"/>
              </a:lnSpc>
            </a:pPr>
            <a:r>
              <a:rPr lang="th-TH" sz="4000" b="1" dirty="0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                </a:t>
            </a:r>
            <a:r>
              <a:rPr lang="th-TH" sz="3600" b="1" dirty="0"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คือแบบแผนความประพฤติ ที่กำหนดให้ข้าราชการ</a:t>
            </a:r>
            <a:r>
              <a:rPr lang="th-TH" sz="4000" b="1" dirty="0"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</a:t>
            </a:r>
            <a:endParaRPr lang="th-TH" sz="3600" b="1" dirty="0">
              <a:latin typeface="KodchiangUPC" pitchFamily="18" charset="-34"/>
              <a:ea typeface="Arial Unicode MS" pitchFamily="34" charset="-128"/>
              <a:cs typeface="LilyUPC" pitchFamily="34" charset="-34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213110"/>
            <a:ext cx="9144000" cy="576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350" tIns="45679" rIns="91350" bIns="45679" anchor="ctr"/>
          <a:lstStyle/>
          <a:p>
            <a:pPr eaLnBrk="0" hangingPunct="0">
              <a:lnSpc>
                <a:spcPct val="80000"/>
              </a:lnSpc>
            </a:pPr>
            <a:r>
              <a:rPr lang="th-TH" sz="4000" b="1" dirty="0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                  </a:t>
            </a:r>
            <a:r>
              <a:rPr lang="th-TH" sz="4000" b="1" dirty="0"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1. พึงควบคุมตนเอง และ </a:t>
            </a:r>
            <a:endParaRPr lang="th-TH" sz="3600" b="1" dirty="0">
              <a:latin typeface="KodchiangUPC" pitchFamily="18" charset="-34"/>
              <a:ea typeface="Arial Unicode MS" pitchFamily="34" charset="-128"/>
              <a:cs typeface="LilyUPC" pitchFamily="34" charset="-34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292600"/>
            <a:ext cx="9144000" cy="1225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350" tIns="45679" rIns="91350" bIns="45679" anchor="ctr"/>
          <a:lstStyle/>
          <a:p>
            <a:pPr eaLnBrk="0" hangingPunct="0">
              <a:lnSpc>
                <a:spcPct val="80000"/>
              </a:lnSpc>
            </a:pPr>
            <a:r>
              <a:rPr lang="th-TH" sz="3600" b="1" dirty="0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           ให้ประพฤติ หรือปฏิบัติ ตามที่กฎหมาย ระเบียบแบบแผน</a:t>
            </a:r>
          </a:p>
          <a:p>
            <a:pPr eaLnBrk="0" hangingPunct="0">
              <a:lnSpc>
                <a:spcPct val="80000"/>
              </a:lnSpc>
            </a:pPr>
            <a:r>
              <a:rPr lang="th-TH" sz="3600" b="1" dirty="0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           ของทางราชการกำหนดไว้</a:t>
            </a:r>
            <a:r>
              <a:rPr lang="th-TH" sz="4000" b="1" dirty="0">
                <a:solidFill>
                  <a:srgbClr val="FFFF00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</a:t>
            </a:r>
            <a:endParaRPr lang="th-TH" sz="3600" b="1" dirty="0">
              <a:solidFill>
                <a:srgbClr val="FFFF00"/>
              </a:solidFill>
              <a:latin typeface="KodchiangUPC" pitchFamily="18" charset="-34"/>
              <a:ea typeface="Arial Unicode MS" pitchFamily="34" charset="-128"/>
              <a:cs typeface="LilyUPC" pitchFamily="34" charset="-34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3789363"/>
            <a:ext cx="9144000" cy="5762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350" tIns="45679" rIns="91350" bIns="45679" anchor="ctr"/>
          <a:lstStyle/>
          <a:p>
            <a:pPr eaLnBrk="0" hangingPunct="0">
              <a:lnSpc>
                <a:spcPct val="80000"/>
              </a:lnSpc>
            </a:pPr>
            <a:r>
              <a:rPr lang="th-TH" sz="3600" b="1" dirty="0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                    </a:t>
            </a:r>
            <a:r>
              <a:rPr lang="th-TH" sz="4000" b="1" dirty="0"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2. ควบคุมผู้ใต้บังคับบัญชา </a:t>
            </a:r>
            <a:endParaRPr lang="th-TH" sz="3600" b="1" dirty="0">
              <a:latin typeface="KodchiangUPC" pitchFamily="18" charset="-34"/>
              <a:ea typeface="Arial Unicode MS" pitchFamily="34" charset="-128"/>
              <a:cs typeface="LilyUPC" pitchFamily="34" charset="-34"/>
            </a:endParaRPr>
          </a:p>
        </p:txBody>
      </p:sp>
      <p:sp>
        <p:nvSpPr>
          <p:cNvPr id="285711" name="Line 15"/>
          <p:cNvSpPr>
            <a:spLocks noChangeShapeType="1"/>
          </p:cNvSpPr>
          <p:nvPr/>
        </p:nvSpPr>
        <p:spPr bwMode="auto">
          <a:xfrm>
            <a:off x="2700348" y="3644900"/>
            <a:ext cx="3024187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50" tIns="45679" rIns="91350" bIns="45679"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285712" name="Line 16"/>
          <p:cNvSpPr>
            <a:spLocks noChangeShapeType="1"/>
          </p:cNvSpPr>
          <p:nvPr/>
        </p:nvSpPr>
        <p:spPr bwMode="auto">
          <a:xfrm>
            <a:off x="2700338" y="4221163"/>
            <a:ext cx="338455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50" tIns="45679" rIns="91350" bIns="45679"/>
          <a:lstStyle/>
          <a:p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1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285711" grpId="0" animBg="1"/>
      <p:bldP spid="285712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2D90-7FE3-4C7E-9B84-9F78A931F5B9}" type="slidenum">
              <a:rPr lang="en-US"/>
              <a:pPr/>
              <a:t>130</a:t>
            </a:fld>
            <a:endParaRPr lang="th-TH"/>
          </a:p>
        </p:txBody>
      </p:sp>
      <p:sp>
        <p:nvSpPr>
          <p:cNvPr id="188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</p:spPr>
        <p:txBody>
          <a:bodyPr/>
          <a:lstStyle/>
          <a:p>
            <a:r>
              <a:rPr lang="th-TH" sz="5400" b="1">
                <a:solidFill>
                  <a:schemeClr val="bg1"/>
                </a:solidFill>
                <a:cs typeface="KodchiangUPC" pitchFamily="18" charset="-34"/>
              </a:rPr>
              <a:t>สาระสำคัญ</a:t>
            </a:r>
          </a:p>
        </p:txBody>
      </p:sp>
      <p:sp>
        <p:nvSpPr>
          <p:cNvPr id="188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(บังคับใช้ตั้งแต่ 15 พฤศจิกายน 2539)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1.จน</a:t>
            </a:r>
            <a:r>
              <a:rPr lang="th-TH" sz="4800" b="1" dirty="0" err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ท.ก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ระทำละเมิดในการปฏิบัติหน้าที่      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1.1 </a:t>
            </a:r>
            <a:r>
              <a:rPr lang="th-TH" sz="4800" b="1" u="sng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กรณีทำให้หน่วยงานของรัฐเสียหาย 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(1) ประมาทเลินเล่อไม่ร้ายแรง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- </a:t>
            </a:r>
            <a:r>
              <a:rPr lang="th-TH" sz="4400" b="1" dirty="0" err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จนท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.ไม่ต้องรับผิดชดใช้ค่าสินไหมทดแทน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(2) จงใจ/ประมาทเลินเล่ออย่างร้ายแรง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- </a:t>
            </a:r>
            <a:r>
              <a:rPr lang="th-TH" sz="4400" b="1" dirty="0" err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จนท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. ต้องรับผิดชดใช้ค่าสินไหมทดแทน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99566408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0F19-C4A7-4A27-9CFF-AC85D7FF5FE6}" type="slidenum">
              <a:rPr lang="en-US"/>
              <a:pPr/>
              <a:t>131</a:t>
            </a:fld>
            <a:endParaRPr lang="th-TH"/>
          </a:p>
        </p:txBody>
      </p:sp>
      <p:sp>
        <p:nvSpPr>
          <p:cNvPr id="222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</p:spPr>
        <p:txBody>
          <a:bodyPr/>
          <a:lstStyle/>
          <a:p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กรณีละเมิดในการปฏิบัติหน้าที่-รัฐเสียหาย</a:t>
            </a:r>
            <a:endParaRPr lang="th-TH" sz="4800" b="1" dirty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222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>
              <a:lnSpc>
                <a:spcPct val="55000"/>
              </a:lnSpc>
              <a:buFontTx/>
              <a:buNone/>
            </a:pPr>
            <a:endParaRPr lang="th-TH" sz="4400" b="1" dirty="0">
              <a:solidFill>
                <a:schemeClr val="bg1"/>
              </a:solidFill>
              <a:cs typeface="KodchiangUPC" pitchFamily="18" charset="-34"/>
            </a:endParaRPr>
          </a:p>
          <a:p>
            <a:pPr>
              <a:lnSpc>
                <a:spcPct val="55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	      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1. รถราชการเสียหาย/สูญหาย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- รถคว่ำ(ไม่มีคู่กรณี)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- รถชนกัน 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- รถถูกโจรกรรม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</a:t>
            </a:r>
            <a:r>
              <a:rPr lang="en-US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:  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กรณีรถราชการเกิดอุบัติเหตุได้รับความเสียหาย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และมีผู้บาดเจ็บ ให้แจ้งความร้องทุกข์ต่อ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พนักงานเจ้าหน้าที่ 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</a:t>
            </a:r>
            <a:r>
              <a:rPr lang="th-TH" sz="4800" b="1" dirty="0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( </a:t>
            </a:r>
            <a:r>
              <a:rPr lang="th-TH" sz="4800" b="1" dirty="0" err="1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กค</a:t>
            </a:r>
            <a:r>
              <a:rPr lang="th-TH" sz="4800" b="1" dirty="0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 0508/ว 27274 </a:t>
            </a:r>
            <a:r>
              <a:rPr lang="th-TH" sz="4800" b="1" dirty="0" err="1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ลว</a:t>
            </a:r>
            <a:r>
              <a:rPr lang="th-TH" sz="4800" b="1" dirty="0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.19 กรกฎาคม 2525)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</a:t>
            </a:r>
            <a:endParaRPr lang="th-TH" sz="4800" b="1" dirty="0">
              <a:solidFill>
                <a:schemeClr val="bg1"/>
              </a:solidFill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3226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C2DD-B449-4E0F-9D44-97E518DF48FE}" type="slidenum">
              <a:rPr lang="en-US"/>
              <a:pPr/>
              <a:t>132</a:t>
            </a:fld>
            <a:endParaRPr lang="th-TH"/>
          </a:p>
        </p:txBody>
      </p:sp>
      <p:sp>
        <p:nvSpPr>
          <p:cNvPr id="228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</p:spPr>
        <p:txBody>
          <a:bodyPr/>
          <a:lstStyle/>
          <a:p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การปฏิบัติหน้าที่ในการใช้-รถเกิดอุบัติเหตุ</a:t>
            </a:r>
            <a:endParaRPr lang="th-TH" sz="4800" b="1" dirty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228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>
              <a:lnSpc>
                <a:spcPct val="55000"/>
              </a:lnSpc>
              <a:buFontTx/>
              <a:buNone/>
            </a:pPr>
            <a:endParaRPr lang="th-TH" sz="4000" b="1" dirty="0">
              <a:solidFill>
                <a:schemeClr val="bg1"/>
              </a:solidFill>
              <a:cs typeface="KodchiangUPC" pitchFamily="18" charset="-34"/>
            </a:endParaRPr>
          </a:p>
          <a:p>
            <a:pPr>
              <a:lnSpc>
                <a:spcPct val="55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	      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1. การใช้รถราชการ/การเก็บรักษา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- ขออนุมัติใช้ตามระเบียบ/บันทึกการใช้รถ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- ใช้ในงานราชการเท่านั้น/ไม่ออกนอกเส้นทาง 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- เก็บสถานที่ราชการ/ที่อื่นชั่วคราว ขออนุญาต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</a:t>
            </a:r>
            <a:r>
              <a:rPr lang="en-US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2. 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กรณีรถราชการเกิดอุบัติเหตุ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- ถ่ายภาพรถ/สถานที่เกิดเหตุ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- รายงาน ผบ.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- แจ้งความร้องทุกข์ต่อพนักงานเจ้าหน้าที่ 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</a:t>
            </a:r>
            <a:r>
              <a:rPr lang="th-TH" sz="4400" b="1" dirty="0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( </a:t>
            </a:r>
            <a:r>
              <a:rPr lang="th-TH" sz="4400" b="1" dirty="0" err="1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กค</a:t>
            </a:r>
            <a:r>
              <a:rPr lang="th-TH" sz="4400" b="1" dirty="0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 0508/ว 27274 </a:t>
            </a:r>
            <a:r>
              <a:rPr lang="th-TH" sz="4400" b="1" dirty="0" err="1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ลว</a:t>
            </a:r>
            <a:r>
              <a:rPr lang="th-TH" sz="4400" b="1" dirty="0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.19 กรกฎาคม 2525)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0520103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EF7C-615D-4B2F-B980-8C4534E6C585}" type="slidenum">
              <a:rPr lang="en-US"/>
              <a:pPr/>
              <a:t>133</a:t>
            </a:fld>
            <a:endParaRPr lang="th-TH"/>
          </a:p>
        </p:txBody>
      </p:sp>
      <p:sp>
        <p:nvSpPr>
          <p:cNvPr id="229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669087"/>
          </a:xfrm>
          <a:noFill/>
        </p:spPr>
        <p:txBody>
          <a:bodyPr/>
          <a:lstStyle/>
          <a:p>
            <a:pPr>
              <a:lnSpc>
                <a:spcPct val="65000"/>
              </a:lnSpc>
              <a:buFontTx/>
              <a:buNone/>
            </a:pPr>
            <a:endParaRPr lang="th-TH" sz="4400" b="1" dirty="0">
              <a:solidFill>
                <a:schemeClr val="bg1"/>
              </a:solidFill>
              <a:cs typeface="KodchiangUPC" pitchFamily="18" charset="-34"/>
            </a:endParaRPr>
          </a:p>
          <a:p>
            <a:pPr>
              <a:lnSpc>
                <a:spcPct val="65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2. ทรัพย์สินราชการ ชำรุดเสียหาย/ถูกโจรกรรม</a:t>
            </a:r>
            <a:endParaRPr lang="th-TH" sz="44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	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	3. ทุจริต/ยักยอกเงินของทางราชการ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- เบิกจ่ายเงินเท็จ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- ปลอมเอกสารเบิกจ่าย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4. เพลิงไหม้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	    5. การจัดซื้อ/จัดจ้าง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6. เบิกจ่ายเงินโดยผิดกฎหมาย/ระเบียบ   </a:t>
            </a:r>
          </a:p>
        </p:txBody>
      </p:sp>
    </p:spTree>
    <p:extLst>
      <p:ext uri="{BB962C8B-B14F-4D97-AF65-F5344CB8AC3E}">
        <p14:creationId xmlns:p14="http://schemas.microsoft.com/office/powerpoint/2010/main" xmlns="" val="39968190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E182-E057-4187-8FFB-28DDD70CD02A}" type="slidenum">
              <a:rPr lang="en-US"/>
              <a:pPr/>
              <a:t>134</a:t>
            </a:fld>
            <a:endParaRPr lang="th-TH"/>
          </a:p>
        </p:txBody>
      </p:sp>
      <p:sp>
        <p:nvSpPr>
          <p:cNvPr id="231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th-TH" sz="6600" b="1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231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1.2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400" b="1" u="sng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กรณีทำให้บุคคลภายนอก(เอกชน)เสียหาย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</a:t>
            </a:r>
            <a:endParaRPr lang="th-TH" sz="4400" b="1" dirty="0">
              <a:solidFill>
                <a:schemeClr val="bg1"/>
              </a:solidFill>
              <a:cs typeface="KodchiangUPC" pitchFamily="18" charset="-34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ก. หน่วยงานของรัฐ ต้องความรับผิดต่อผู้เสียหาย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ในผลแห่งการละเมิดของ </a:t>
            </a:r>
            <a:r>
              <a:rPr lang="th-TH" sz="4400" b="1" dirty="0" err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จนท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. ดังนี้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         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(1) </a:t>
            </a:r>
            <a:r>
              <a:rPr lang="th-TH" sz="4400" b="1" dirty="0" err="1">
                <a:solidFill>
                  <a:schemeClr val="bg1"/>
                </a:solidFill>
                <a:cs typeface="KodchiangUPC" pitchFamily="18" charset="-34"/>
              </a:rPr>
              <a:t>จนท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.ประมาทเลินเล่อไม่ร้ายแรง                   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     - 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หน่วยงานของรัฐ  ต้องรับผิดชดใช้ฯให้แก่ผู้เสียหาย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  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- </a:t>
            </a:r>
            <a:r>
              <a:rPr lang="th-TH" sz="4400" b="1" dirty="0" err="1">
                <a:solidFill>
                  <a:schemeClr val="bg1"/>
                </a:solidFill>
                <a:cs typeface="KodchiangUPC" pitchFamily="18" charset="-34"/>
              </a:rPr>
              <a:t>จนท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.ไม่ต้องรับผิดชดใช้ฯ                   	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         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(2)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400" b="1" dirty="0" err="1">
                <a:solidFill>
                  <a:schemeClr val="bg1"/>
                </a:solidFill>
                <a:cs typeface="KodchiangUPC" pitchFamily="18" charset="-34"/>
              </a:rPr>
              <a:t>จนท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.จงใจ/ประมาทเลินเล่ออย่างร้ายแรง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	      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- 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หน่วยงานของรัฐ ต้องชดใช้แทนไปก่อน                  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         - แล้วใช้สิทธิไล่เบี้ยจาก </a:t>
            </a:r>
            <a:r>
              <a:rPr lang="th-TH" sz="4400" b="1" dirty="0" err="1">
                <a:solidFill>
                  <a:schemeClr val="bg1"/>
                </a:solidFill>
                <a:cs typeface="KodchiangUPC" pitchFamily="18" charset="-34"/>
              </a:rPr>
              <a:t>จนท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.ในภายหลัง</a:t>
            </a:r>
            <a:endParaRPr lang="th-TH" sz="4800" b="1" dirty="0">
              <a:solidFill>
                <a:schemeClr val="bg1"/>
              </a:solidFill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10479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C4CA-9D7F-4777-A1C2-D2844ECA8311}" type="slidenum">
              <a:rPr lang="en-US"/>
              <a:pPr/>
              <a:t>135</a:t>
            </a:fld>
            <a:endParaRPr lang="th-TH"/>
          </a:p>
        </p:txBody>
      </p:sp>
      <p:sp>
        <p:nvSpPr>
          <p:cNvPr id="232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th-TH" sz="6600" b="1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th-TH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ข. สิทธิของบุคคลภายนอก (ผู้เสียหาย)                                          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(1) ยื่นคำขอค่าสินไหมทดแทน ต่อหน่วยงานของรัฐ                                            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- หน่วยงานของรัฐ ต้องออกใบรับเรื่องให้ผู้ขอ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และต้องพิจารณาให้แล้วเสร็จภายใน 180 วัน                        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(ถ้าไม่เสร็จ ขอขยายเวลาต่อ รมว.ได้อีก 180 วัน)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- เมื่อหน่วยงานของรัฐมีคำสั่ง ถ้าผู้เสียหาย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ไม่พอใจผลการวินิจฉัย มีสิทธิฟ้องคดีต่อศาล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</a:t>
            </a:r>
            <a:r>
              <a:rPr lang="en-US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: 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ศาลปกครอง ภายใน 90 วัน นับแต่ทราบ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</a:t>
            </a:r>
            <a:r>
              <a:rPr lang="en-US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: 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ศาลยุติธรรม ภายในอายุความ </a:t>
            </a:r>
            <a:r>
              <a:rPr lang="th-TH" sz="4400" b="1" dirty="0" err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ปพพ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.มาตรา 448                                         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(2) ยื่นฟ้องต่อศาลปกครอง/ศาลยุติธรรม โดย  </a:t>
            </a:r>
          </a:p>
          <a:p>
            <a:pPr>
              <a:lnSpc>
                <a:spcPct val="4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- อาจฟ้องหน่วยงานของรัฐได้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	               - แต่จะฟ้อง </a:t>
            </a:r>
            <a:r>
              <a:rPr lang="th-TH" sz="4400" b="1" dirty="0" err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จนท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.ไม่ได้	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38953561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D57D-2CA0-482E-BFEB-B2F9381AC30A}" type="slidenum">
              <a:rPr lang="en-US"/>
              <a:pPr/>
              <a:t>136</a:t>
            </a:fld>
            <a:endParaRPr lang="th-TH"/>
          </a:p>
        </p:txBody>
      </p:sp>
      <p:sp>
        <p:nvSpPr>
          <p:cNvPr id="190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600" b="1">
                <a:solidFill>
                  <a:schemeClr val="bg1"/>
                </a:solidFill>
                <a:cs typeface="KodchiangUPC" pitchFamily="18" charset="-34"/>
              </a:rPr>
              <a:t>.</a:t>
            </a:r>
            <a:endParaRPr lang="th-TH" sz="6600" b="1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190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800" b="1">
                <a:solidFill>
                  <a:schemeClr val="bg1"/>
                </a:solidFill>
                <a:cs typeface="KodchiangUPC" pitchFamily="18" charset="-34"/>
              </a:rPr>
              <a:t>2.</a:t>
            </a:r>
            <a:r>
              <a:rPr lang="th-TH" sz="4800" b="1" u="sng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จนท.กระทำละเมิดที่มิใช่กระทำในการปฏิบัติหน้าที่</a:t>
            </a: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</a:t>
            </a: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</a:t>
            </a:r>
            <a:r>
              <a:rPr lang="th-TH" sz="4400" b="1">
                <a:solidFill>
                  <a:schemeClr val="bg1"/>
                </a:solidFill>
                <a:cs typeface="KodchiangUPC" pitchFamily="18" charset="-34"/>
              </a:rPr>
              <a:t>2.1</a:t>
            </a: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400" b="1" u="sng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กรณีทำให้หน่วยงานของรัฐเสียหาย</a:t>
            </a: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(1) จนท. ต้องรับผิดชดใช้ ตามหลัก ป.พ.พ.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(2) ต้องรับผิดทุกกรณี ทั้งประมาทเลินเล่อไม่ร้ายแรง       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และจงใจ/ประมาทเลินเล่ออย่างร้ายแรง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</a:t>
            </a:r>
            <a:r>
              <a:rPr lang="th-TH" sz="4400" b="1">
                <a:solidFill>
                  <a:schemeClr val="bg1"/>
                </a:solidFill>
                <a:cs typeface="KodchiangUPC" pitchFamily="18" charset="-34"/>
              </a:rPr>
              <a:t>2.2</a:t>
            </a: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400" b="1" u="sng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กรณีทำให้บุคคลภายนอกเสียหาย</a:t>
            </a: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(1) จนท. ต้องรับผิดชดใช้ เป็นการส่วนตัว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cs typeface="KodchiangUPC" pitchFamily="18" charset="-34"/>
              </a:rPr>
              <a:t>            </a:t>
            </a: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(2) สิทธิฟ้องคดีของบุคคลภายนอก  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- อาจฟ้อง จนท.ได้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- แต่จะฟ้องหน่วยงานของรัฐ ไม่ได้</a:t>
            </a:r>
            <a:r>
              <a:rPr lang="th-TH" sz="4400" b="1">
                <a:solidFill>
                  <a:schemeClr val="bg1"/>
                </a:solidFill>
                <a:cs typeface="KodchiangUPC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275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A493-38FC-4D75-90DC-5E287BD32742}" type="slidenum">
              <a:rPr lang="en-US"/>
              <a:pPr/>
              <a:t>137</a:t>
            </a:fld>
            <a:endParaRPr lang="th-TH"/>
          </a:p>
        </p:txBody>
      </p:sp>
      <p:sp>
        <p:nvSpPr>
          <p:cNvPr id="190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th-TH" sz="6600" b="1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h-TH" sz="3600" b="1" dirty="0">
                <a:solidFill>
                  <a:schemeClr val="bg1"/>
                </a:solidFill>
                <a:cs typeface="KodchiangUPC" pitchFamily="18" charset="-34"/>
              </a:rPr>
              <a:t>	    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3600" b="1" dirty="0">
                <a:solidFill>
                  <a:schemeClr val="bg1"/>
                </a:solidFill>
                <a:cs typeface="KodchiangUPC" pitchFamily="18" charset="-34"/>
              </a:rPr>
              <a:t>      3. </a:t>
            </a:r>
            <a:r>
              <a:rPr lang="th-TH" sz="4800" b="1" u="sng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การชดใช้ค่าสินไหมทดแทน หรือการไล่เบี้ย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(</a:t>
            </a: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กรณีที่กระทำ</a:t>
            </a:r>
            <a:r>
              <a:rPr lang="th-TH" sz="4000" b="1" dirty="0" err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เมิด</a:t>
            </a: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ต่อหน่วยงานของรัฐ/บุคคลภายนอก และ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จน</a:t>
            </a:r>
            <a:r>
              <a:rPr lang="th-TH" sz="4000" b="1" dirty="0" err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ท.ก</a:t>
            </a: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ระทำโดยจงใจ หรือประมาทเลินเล่ออย่างร้ายแรง)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</a:t>
            </a: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(1) กรณีกระทำละเมิดหลายคน ไม่ใช้หลักลูกหนี้ร่วม</a:t>
            </a:r>
          </a:p>
          <a:p>
            <a:pPr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(2) ไม่ต้องชดใช้เต็มจำนวนก็ได้ จะมีเพียงใดให้คำนึงถึง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- ระดับความร้ายแรงในการกระทำ และ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- ความเป็นธรรม ในแต่ละกรณีเป็นเกณฑ์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  </a:t>
            </a: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(3) การหักส่วนความรับผิดออกด้วย กรณีเกิดจาก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- ความผิด/ความบกพร่อง ของหน่วยงานของรัฐ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- ระบบการดำเนินงานส่วนรวม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                                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8181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B691-15CA-4595-8594-EB0DA4E8BD37}" type="slidenum">
              <a:rPr lang="en-US"/>
              <a:pPr/>
              <a:t>138</a:t>
            </a:fld>
            <a:endParaRPr lang="th-TH"/>
          </a:p>
        </p:txBody>
      </p:sp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th-TH" sz="6600" b="1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>
              <a:lnSpc>
                <a:spcPct val="50000"/>
              </a:lnSpc>
              <a:buFontTx/>
              <a:buNone/>
            </a:pPr>
            <a:endParaRPr lang="th-TH" sz="4000" b="1" dirty="0">
              <a:solidFill>
                <a:schemeClr val="bg1"/>
              </a:solidFill>
              <a:cs typeface="KodchiangUPC" pitchFamily="18" charset="-34"/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th-TH" sz="3600" b="1" dirty="0">
                <a:solidFill>
                  <a:schemeClr val="bg1"/>
                </a:solidFill>
                <a:cs typeface="KodchiangUPC" pitchFamily="18" charset="-34"/>
              </a:rPr>
              <a:t>4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. </a:t>
            </a:r>
            <a:r>
              <a:rPr lang="th-TH" sz="4400" b="1" u="sng" dirty="0">
                <a:solidFill>
                  <a:schemeClr val="bg1"/>
                </a:solidFill>
                <a:cs typeface="KodchiangUPC" pitchFamily="18" charset="-34"/>
              </a:rPr>
              <a:t>กรณี </a:t>
            </a:r>
            <a:r>
              <a:rPr lang="th-TH" sz="4400" b="1" u="sng" dirty="0" err="1">
                <a:solidFill>
                  <a:schemeClr val="bg1"/>
                </a:solidFill>
                <a:cs typeface="KodchiangUPC" pitchFamily="18" charset="-34"/>
              </a:rPr>
              <a:t>จนท</a:t>
            </a:r>
            <a:r>
              <a:rPr lang="th-TH" sz="4400" b="1" u="sng" dirty="0">
                <a:solidFill>
                  <a:schemeClr val="bg1"/>
                </a:solidFill>
                <a:cs typeface="KodchiangUPC" pitchFamily="18" charset="-34"/>
              </a:rPr>
              <a:t>.ผู้ต้องรับผิดฯ ไม่สามารถชำระหนี้ได้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              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    - ให้พิจารณาผ่อนผันตามความเหมาะสม                                                         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	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- 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ห้ามฟ้อง </a:t>
            </a:r>
            <a:r>
              <a:rPr lang="th-TH" sz="4400" b="1" dirty="0" err="1">
                <a:solidFill>
                  <a:schemeClr val="bg1"/>
                </a:solidFill>
                <a:cs typeface="KodchiangUPC" pitchFamily="18" charset="-34"/>
              </a:rPr>
              <a:t>จนท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. เป็นคดีล้มละลาย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3600" b="1" dirty="0">
                <a:solidFill>
                  <a:schemeClr val="bg1"/>
                </a:solidFill>
                <a:cs typeface="KodchiangUPC" pitchFamily="18" charset="-34"/>
              </a:rPr>
              <a:t>     5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. </a:t>
            </a:r>
            <a:r>
              <a:rPr lang="th-TH" sz="4400" b="1" u="sng" dirty="0">
                <a:solidFill>
                  <a:schemeClr val="bg1"/>
                </a:solidFill>
                <a:cs typeface="KodchiangUPC" pitchFamily="18" charset="-34"/>
              </a:rPr>
              <a:t>กรณี </a:t>
            </a:r>
            <a:r>
              <a:rPr lang="th-TH" sz="4400" b="1" u="sng" dirty="0" err="1">
                <a:solidFill>
                  <a:schemeClr val="bg1"/>
                </a:solidFill>
                <a:cs typeface="KodchiangUPC" pitchFamily="18" charset="-34"/>
              </a:rPr>
              <a:t>จนท</a:t>
            </a:r>
            <a:r>
              <a:rPr lang="th-TH" sz="4400" b="1" u="sng" dirty="0">
                <a:solidFill>
                  <a:schemeClr val="bg1"/>
                </a:solidFill>
                <a:cs typeface="KodchiangUPC" pitchFamily="18" charset="-34"/>
              </a:rPr>
              <a:t>.ผู้ต้องรับผิดฯตาย 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                                                     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    - ให้รีบดำเนินการฟ้องผู้จัดการมรดก/ทายาท 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3600" b="1" dirty="0">
                <a:solidFill>
                  <a:schemeClr val="bg1"/>
                </a:solidFill>
                <a:cs typeface="KodchiangUPC" pitchFamily="18" charset="-34"/>
              </a:rPr>
              <a:t>     6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. </a:t>
            </a:r>
            <a:r>
              <a:rPr lang="th-TH" sz="4400" b="1" u="sng" dirty="0">
                <a:solidFill>
                  <a:schemeClr val="bg1"/>
                </a:solidFill>
                <a:cs typeface="KodchiangUPC" pitchFamily="18" charset="-34"/>
              </a:rPr>
              <a:t>อายุความ</a:t>
            </a:r>
            <a:endParaRPr lang="th-TH" sz="4400" b="1" dirty="0">
              <a:solidFill>
                <a:schemeClr val="bg1"/>
              </a:solidFill>
              <a:cs typeface="KodchiangUPC" pitchFamily="18" charset="-34"/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- </a:t>
            </a:r>
            <a:r>
              <a:rPr lang="th-TH" sz="4000" b="1" dirty="0" err="1">
                <a:solidFill>
                  <a:schemeClr val="bg1"/>
                </a:solidFill>
                <a:cs typeface="KodchiangUPC" pitchFamily="18" charset="-34"/>
              </a:rPr>
              <a:t>จนท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.ทำให้หน่วยงานฯเสียหาย  2 ปี นับแต่รู้เรื่อง/รู้ตัว ละเมิด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th-TH" sz="4000" b="1" dirty="0" smtClean="0">
                <a:solidFill>
                  <a:schemeClr val="bg1"/>
                </a:solidFill>
                <a:cs typeface="KodchiangUPC" pitchFamily="18" charset="-34"/>
              </a:rPr>
              <a:t>    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หรือภายใน 10 ปีนับ แต่วันทำละเมิด (</a:t>
            </a:r>
            <a:r>
              <a:rPr lang="th-TH" sz="4000" b="1" dirty="0" err="1">
                <a:solidFill>
                  <a:schemeClr val="bg1"/>
                </a:solidFill>
                <a:cs typeface="KodchiangUPC" pitchFamily="18" charset="-34"/>
              </a:rPr>
              <a:t>ปพพ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.มาตรา 448)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</a:t>
            </a:r>
            <a:r>
              <a:rPr lang="th-TH" sz="4000" b="1" dirty="0" smtClean="0">
                <a:solidFill>
                  <a:schemeClr val="bg1"/>
                </a:solidFill>
                <a:cs typeface="KodchiangUPC" pitchFamily="18" charset="-34"/>
              </a:rPr>
              <a:t> 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- การไล่เบี้ยจาก </a:t>
            </a:r>
            <a:r>
              <a:rPr lang="th-TH" sz="4000" b="1" dirty="0" err="1">
                <a:solidFill>
                  <a:schemeClr val="bg1"/>
                </a:solidFill>
                <a:cs typeface="KodchiangUPC" pitchFamily="18" charset="-34"/>
              </a:rPr>
              <a:t>จนท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./หน่วยงานฯ อายุความ 1 ปี นับแต่จ่ายเงิน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 smtClean="0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- หน่วยงานฯ เห็นว่าไม่ต้องรับผิด แต่กระทรวงการคลัง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cs typeface="KodchiangUPC" pitchFamily="18" charset="-34"/>
              </a:rPr>
              <a:t>     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เห็นว่าต้องรับผิด อายุความ 1 ปี นับแต่สั่งตามความเห็น </a:t>
            </a:r>
            <a:r>
              <a:rPr lang="th-TH" sz="4000" b="1" dirty="0" err="1">
                <a:solidFill>
                  <a:schemeClr val="bg1"/>
                </a:solidFill>
                <a:cs typeface="KodchiangUPC" pitchFamily="18" charset="-34"/>
              </a:rPr>
              <a:t>กค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.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</a:t>
            </a:r>
            <a:r>
              <a:rPr lang="th-TH" sz="4000" b="1" dirty="0" smtClean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- ฟ้องผิดตัว อายุความขยาย 6 เดือน นับแต่มีคำพิพากษาถึงที่สุด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</a:t>
            </a:r>
            <a:r>
              <a:rPr lang="th-TH" sz="4000" b="1" dirty="0" smtClean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- ฟ้องกองมรดก/ทายาท </a:t>
            </a:r>
            <a:r>
              <a:rPr lang="th-TH" sz="4000" b="1" dirty="0" err="1">
                <a:solidFill>
                  <a:schemeClr val="bg1"/>
                </a:solidFill>
                <a:cs typeface="KodchiangUPC" pitchFamily="18" charset="-34"/>
              </a:rPr>
              <a:t>จนท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.ภายใน 1 ปี ที่ทราบความตาย </a:t>
            </a:r>
            <a:endParaRPr lang="th-TH" sz="4000" dirty="0">
              <a:solidFill>
                <a:schemeClr val="bg1"/>
              </a:solidFill>
              <a:cs typeface="KodchiangUPC" pitchFamily="18" charset="-34"/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7279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1380-E327-49A1-9D3A-9FCD361C1BF6}" type="slidenum">
              <a:rPr lang="en-US"/>
              <a:pPr>
                <a:defRPr/>
              </a:pPr>
              <a:t>139</a:t>
            </a:fld>
            <a:endParaRPr lang="th-TH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88913"/>
            <a:ext cx="7702550" cy="6335712"/>
          </a:xfrm>
        </p:spPr>
        <p:txBody>
          <a:bodyPr/>
          <a:lstStyle/>
          <a:p>
            <a:pPr>
              <a:lnSpc>
                <a:spcPct val="65000"/>
              </a:lnSpc>
              <a:buFontTx/>
              <a:buNone/>
            </a:pPr>
            <a:r>
              <a:rPr lang="th-TH" sz="2800" b="1" dirty="0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</a:t>
            </a:r>
            <a:r>
              <a:rPr lang="th-TH" sz="5400" b="1" dirty="0" smtClean="0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คำพิพากษาศาลฎีกาที่ </a:t>
            </a:r>
            <a:r>
              <a:rPr lang="en-US" sz="5400" b="1" dirty="0" smtClean="0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6092</a:t>
            </a:r>
            <a:r>
              <a:rPr lang="th-TH" sz="5400" b="1" dirty="0" smtClean="0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/</a:t>
            </a:r>
            <a:r>
              <a:rPr lang="en-US" sz="5400" b="1" dirty="0" smtClean="0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2552 </a:t>
            </a:r>
            <a:endParaRPr lang="th-TH" sz="5400" b="1" dirty="0" smtClean="0">
              <a:solidFill>
                <a:srgbClr val="FFFF66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80000"/>
              </a:lnSpc>
            </a:pPr>
            <a:r>
              <a:rPr lang="en-US" sz="4400" dirty="0" smtClean="0"/>
              <a:t>     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การตรวจร่างกายของผู้ป่วยถือเป็นขั้นตอนสำคัญ                 ในการที่แพทย์จะวินิจฉัยโรคว่าผู้ป่วยเป็นโรคอะไร พยาธิสภาพอยู่ที่ไหนและอยู่ในระยะใดเพื่อจะนำไปสู่การรักษาได้ถูกต้อง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   ในขั้นตอนนี้แพทย์จักต้องใช้ความระมัดระวังตามวิสัยและพฤติการณ์มิให้เกิดความผิดพลาดขึ้นได้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   เพราะอาจนำมาซึ่งอันตรายที่จะเกิดแก่ร่างกายหรือชีวิตของผู้ป่วยในขั้นตอนการรักษาที่ต่อเนื่องกัน</a:t>
            </a:r>
          </a:p>
        </p:txBody>
      </p:sp>
    </p:spTree>
    <p:extLst>
      <p:ext uri="{BB962C8B-B14F-4D97-AF65-F5344CB8AC3E}">
        <p14:creationId xmlns:p14="http://schemas.microsoft.com/office/powerpoint/2010/main" xmlns="" val="36979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FA2A0-B327-4D2F-8A55-AB3693073D61}" type="slidenum">
              <a:rPr lang="en-US"/>
              <a:pPr>
                <a:defRPr/>
              </a:pPr>
              <a:t>14</a:t>
            </a:fld>
            <a:endParaRPr lang="th-TH"/>
          </a:p>
        </p:txBody>
      </p:sp>
      <p:sp>
        <p:nvSpPr>
          <p:cNvPr id="164867" name="Text Box 2"/>
          <p:cNvSpPr txBox="1">
            <a:spLocks noChangeArrowheads="1"/>
          </p:cNvSpPr>
          <p:nvPr/>
        </p:nvSpPr>
        <p:spPr bwMode="auto">
          <a:xfrm>
            <a:off x="71439" y="517533"/>
            <a:ext cx="8893175" cy="544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9" rIns="91350" bIns="4567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r>
              <a:rPr lang="th-TH" sz="4800" b="1" dirty="0">
                <a:solidFill>
                  <a:srgbClr val="00FF00"/>
                </a:solidFill>
                <a:latin typeface="AngsanaUPC" pitchFamily="18" charset="-34"/>
                <a:cs typeface="KodchiangUPC" pitchFamily="18" charset="-34"/>
              </a:rPr>
              <a:t>        ระเบียบกระทรวงการคลังว่าด้วยลูกจ้างประจำ                 </a:t>
            </a:r>
          </a:p>
          <a:p>
            <a:pPr>
              <a:lnSpc>
                <a:spcPct val="70000"/>
              </a:lnSpc>
            </a:pPr>
            <a:r>
              <a:rPr lang="th-TH" sz="4800" b="1" dirty="0">
                <a:solidFill>
                  <a:srgbClr val="00FF00"/>
                </a:solidFill>
                <a:latin typeface="AngsanaUPC" pitchFamily="18" charset="-34"/>
                <a:cs typeface="KodchiangUPC" pitchFamily="18" charset="-34"/>
              </a:rPr>
              <a:t>                   ของส่วนราชการ พ.ศ.2537 </a:t>
            </a:r>
          </a:p>
          <a:p>
            <a:pPr>
              <a:lnSpc>
                <a:spcPct val="70000"/>
              </a:lnSpc>
            </a:pPr>
            <a:r>
              <a:rPr lang="th-TH" sz="4800" b="1" dirty="0">
                <a:solidFill>
                  <a:srgbClr val="FFFFFF"/>
                </a:solidFill>
                <a:latin typeface="AngsanaUPC" pitchFamily="18" charset="-34"/>
                <a:cs typeface="KodchiangUPC" pitchFamily="18" charset="-34"/>
              </a:rPr>
              <a:t>     (ใช้สำหรับลูกจ้างประจำ/ลูกจ้างชั่วคราวโดยอนุโลม)</a:t>
            </a:r>
          </a:p>
          <a:p>
            <a:pPr>
              <a:lnSpc>
                <a:spcPct val="70000"/>
              </a:lnSpc>
            </a:pPr>
            <a:r>
              <a:rPr lang="th-TH" sz="4800" b="1" dirty="0">
                <a:solidFill>
                  <a:srgbClr val="FFFFFF"/>
                </a:solidFill>
                <a:latin typeface="AngsanaUPC" pitchFamily="18" charset="-34"/>
                <a:cs typeface="KodchiangUPC" pitchFamily="18" charset="-34"/>
              </a:rPr>
              <a:t>                         ************</a:t>
            </a:r>
          </a:p>
          <a:p>
            <a:pPr>
              <a:lnSpc>
                <a:spcPct val="70000"/>
              </a:lnSpc>
            </a:pPr>
            <a:r>
              <a:rPr lang="th-TH" sz="4800" b="1" dirty="0">
                <a:solidFill>
                  <a:srgbClr val="FFFF00"/>
                </a:solidFill>
                <a:latin typeface="AngsanaUPC" pitchFamily="18" charset="-34"/>
                <a:cs typeface="KodchiangUPC" pitchFamily="18" charset="-34"/>
              </a:rPr>
              <a:t>                 </a:t>
            </a:r>
            <a:r>
              <a:rPr lang="th-TH" sz="4400" b="1" dirty="0">
                <a:solidFill>
                  <a:srgbClr val="FFFF00"/>
                </a:solidFill>
                <a:cs typeface="KodchiangUPC" pitchFamily="18" charset="-34"/>
              </a:rPr>
              <a:t>ระเบียบสำนักนายกรัฐมนตรีว่าด้วย</a:t>
            </a:r>
          </a:p>
          <a:p>
            <a:r>
              <a:rPr lang="th-TH" sz="4400" b="1" dirty="0">
                <a:solidFill>
                  <a:srgbClr val="FFFF00"/>
                </a:solidFill>
                <a:cs typeface="KodchiangUPC" pitchFamily="18" charset="-34"/>
              </a:rPr>
              <a:t>                      พนักงานราชการ พ.ศ.2547  </a:t>
            </a:r>
          </a:p>
          <a:p>
            <a:r>
              <a:rPr lang="th-TH" sz="4400" b="1" dirty="0">
                <a:solidFill>
                  <a:srgbClr val="FFCC00"/>
                </a:solidFill>
                <a:cs typeface="KodchiangUPC" pitchFamily="18" charset="-34"/>
              </a:rPr>
              <a:t>     ข้อกำหนดกรณีกระทำผิดวินัยอย่างร้ายแรงและไม่ร้ายแรง </a:t>
            </a:r>
          </a:p>
          <a:p>
            <a:r>
              <a:rPr lang="th-TH" sz="4400" b="1" dirty="0">
                <a:solidFill>
                  <a:srgbClr val="FFCC00"/>
                </a:solidFill>
                <a:cs typeface="KodchiangUPC" pitchFamily="18" charset="-34"/>
              </a:rPr>
              <a:t>                     ของ </a:t>
            </a:r>
            <a:r>
              <a:rPr lang="th-TH" sz="4400" b="1" dirty="0" err="1">
                <a:solidFill>
                  <a:srgbClr val="FFCC00"/>
                </a:solidFill>
                <a:cs typeface="KodchiangUPC" pitchFamily="18" charset="-34"/>
              </a:rPr>
              <a:t>สป.สธ</a:t>
            </a:r>
            <a:r>
              <a:rPr lang="th-TH" sz="4400" b="1" dirty="0">
                <a:solidFill>
                  <a:srgbClr val="FFCC00"/>
                </a:solidFill>
                <a:cs typeface="KodchiangUPC" pitchFamily="18" charset="-34"/>
              </a:rPr>
              <a:t>. ลงวันที่ 24 เม.ย.49</a:t>
            </a:r>
            <a:endParaRPr lang="th-TH" sz="4800" b="1" dirty="0">
              <a:solidFill>
                <a:srgbClr val="FFFFFF"/>
              </a:solidFill>
              <a:latin typeface="AngsanaUPC" pitchFamily="18" charset="-34"/>
              <a:cs typeface="KodchiangUPC" pitchFamily="18" charset="-34"/>
            </a:endParaRPr>
          </a:p>
          <a:p>
            <a:pPr>
              <a:lnSpc>
                <a:spcPct val="70000"/>
              </a:lnSpc>
            </a:pPr>
            <a:r>
              <a:rPr lang="th-TH" sz="4800" b="1" dirty="0">
                <a:solidFill>
                  <a:srgbClr val="FFFFFF"/>
                </a:solidFill>
                <a:latin typeface="AngsanaUPC" pitchFamily="18" charset="-34"/>
                <a:cs typeface="KodchiangUPC" pitchFamily="18" charset="-34"/>
              </a:rPr>
              <a:t>                    (ใช้สำหรับ</a:t>
            </a:r>
            <a:r>
              <a:rPr lang="th-TH" sz="4400" b="1" dirty="0">
                <a:solidFill>
                  <a:srgbClr val="FFFFFF"/>
                </a:solidFill>
                <a:cs typeface="KodchiangUPC" pitchFamily="18" charset="-34"/>
              </a:rPr>
              <a:t>พนักงานราชการ)</a:t>
            </a:r>
            <a:endParaRPr lang="th-TH" sz="6000" b="1" dirty="0">
              <a:solidFill>
                <a:srgbClr val="FFFFFF"/>
              </a:solidFill>
              <a:latin typeface="AngsanaUPC" pitchFamily="18" charset="-34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69664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9BA12-4E74-45D9-BC72-9982143500E6}" type="slidenum">
              <a:rPr lang="en-US"/>
              <a:pPr>
                <a:defRPr/>
              </a:pPr>
              <a:t>140</a:t>
            </a:fld>
            <a:endParaRPr lang="th-TH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7775575" cy="5903913"/>
          </a:xfrm>
        </p:spPr>
        <p:txBody>
          <a:bodyPr/>
          <a:lstStyle/>
          <a:p>
            <a:pPr>
              <a:lnSpc>
                <a:spcPct val="65000"/>
              </a:lnSpc>
              <a:buFontTx/>
              <a:buNone/>
            </a:pPr>
            <a:r>
              <a:rPr lang="th-TH" sz="4800" b="1" dirty="0" smtClean="0">
                <a:solidFill>
                  <a:schemeClr val="bg1"/>
                </a:solidFill>
                <a:cs typeface="KodchiangUPC" pitchFamily="18" charset="-34"/>
              </a:rPr>
              <a:t>       </a:t>
            </a:r>
            <a:r>
              <a:rPr lang="th-TH" sz="4800" b="1" dirty="0" smtClean="0">
                <a:solidFill>
                  <a:srgbClr val="FFFF66"/>
                </a:solidFill>
                <a:cs typeface="KodchiangUPC" pitchFamily="18" charset="-34"/>
              </a:rPr>
              <a:t>การที่แพทย์มิได้ตรวจดูอาการของโจทก์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dirty="0" smtClean="0">
                <a:solidFill>
                  <a:srgbClr val="FFFF66"/>
                </a:solidFill>
                <a:cs typeface="KodchiangUPC" pitchFamily="18" charset="-34"/>
              </a:rPr>
              <a:t>  ตั้งแต่แรกเข้ารับการรักษาที่โรงพยาบาล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dirty="0" smtClean="0">
                <a:solidFill>
                  <a:srgbClr val="FFFF66"/>
                </a:solidFill>
                <a:cs typeface="KodchiangUPC" pitchFamily="18" charset="-34"/>
              </a:rPr>
              <a:t>  ด้วยตนเอง แต่วินิจฉัยโรคและสั่งการรักษา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dirty="0" smtClean="0">
                <a:solidFill>
                  <a:srgbClr val="FFFF66"/>
                </a:solidFill>
                <a:cs typeface="KodchiangUPC" pitchFamily="18" charset="-34"/>
              </a:rPr>
              <a:t>  อาการของโจทก์ตามที่ได้รับรายงานทางโทรศัพท์จากพยาบาลแทนโดยไม่ได้ตรวจสอบประวัติ          การรักษาของโจทก์ด้วยตนเอง 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dirty="0" smtClean="0">
                <a:solidFill>
                  <a:schemeClr val="bg1"/>
                </a:solidFill>
                <a:cs typeface="KodchiangUPC" pitchFamily="18" charset="-34"/>
              </a:rPr>
              <a:t>       แม้แพทย์ จะสอบถามอาการและประวัติการ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dirty="0" smtClean="0">
                <a:solidFill>
                  <a:schemeClr val="bg1"/>
                </a:solidFill>
                <a:cs typeface="KodchiangUPC" pitchFamily="18" charset="-34"/>
              </a:rPr>
              <a:t>   รักษาของโจทก์จากพยาบาลก่อนที่พยาบาลจะ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dirty="0" smtClean="0">
                <a:solidFill>
                  <a:schemeClr val="bg1"/>
                </a:solidFill>
                <a:cs typeface="KodchiangUPC" pitchFamily="18" charset="-34"/>
              </a:rPr>
              <a:t>   ฉีดยา ให้แก่ผู้ป่วยเพื่อทำการรักษา ก็มิใช่วิสัย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800" b="1" dirty="0" smtClean="0">
                <a:solidFill>
                  <a:schemeClr val="bg1"/>
                </a:solidFill>
                <a:cs typeface="KodchiangUPC" pitchFamily="18" charset="-34"/>
              </a:rPr>
              <a:t>   ของบุคคลผู้มีวิชาชีพเป็นแพทย์จะพึงกระทำ</a:t>
            </a:r>
            <a:r>
              <a:rPr lang="en-US" sz="4800" b="1" dirty="0" smtClean="0">
                <a:solidFill>
                  <a:schemeClr val="bg1"/>
                </a:solidFill>
                <a:cs typeface="KodchiangUPC" pitchFamily="18" charset="-34"/>
              </a:rPr>
              <a:t> </a:t>
            </a:r>
            <a:endParaRPr lang="th-TH" sz="4800" b="1" dirty="0" smtClean="0">
              <a:solidFill>
                <a:schemeClr val="bg1"/>
              </a:solidFill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6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21B91-931F-4B49-B2D9-827482ADE75A}" type="slidenum">
              <a:rPr lang="en-US"/>
              <a:pPr>
                <a:defRPr/>
              </a:pPr>
              <a:t>141</a:t>
            </a:fld>
            <a:endParaRPr lang="th-TH"/>
          </a:p>
        </p:txBody>
      </p:sp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5400" b="1" dirty="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ประมวลกฎหมายแพ่งและพาณิชย์ มาตรา 373</a:t>
            </a:r>
            <a:endParaRPr lang="th-TH" sz="6000" b="1" dirty="0" smtClean="0">
              <a:solidFill>
                <a:schemeClr val="bg1"/>
              </a:solidFill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6600" smtClean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		</a:t>
            </a:r>
          </a:p>
        </p:txBody>
      </p:sp>
      <p:sp>
        <p:nvSpPr>
          <p:cNvPr id="1902596" name="Rectangle 4"/>
          <p:cNvSpPr>
            <a:spLocks noChangeArrowheads="1"/>
          </p:cNvSpPr>
          <p:nvPr/>
        </p:nvSpPr>
        <p:spPr bwMode="auto">
          <a:xfrm>
            <a:off x="250825" y="1484313"/>
            <a:ext cx="8569325" cy="511333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th-TH" sz="4000" b="1" dirty="0">
                <a:solidFill>
                  <a:srgbClr val="FFFFFF"/>
                </a:solidFill>
                <a:cs typeface="KodchiangUPC" pitchFamily="18" charset="-34"/>
              </a:rPr>
              <a:t>          </a:t>
            </a:r>
            <a:r>
              <a:rPr lang="th-TH" sz="5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ความตกลงทำไว้ล่วงหน้าเป็นข้อความ   </a:t>
            </a:r>
          </a:p>
          <a:p>
            <a:pPr eaLnBrk="0" hangingPunct="0"/>
            <a:r>
              <a:rPr lang="th-TH" sz="5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     ยกเว้น มิให้ลูกหนี้ต้องรับผิดเพื่อกลฉ้อฉล</a:t>
            </a:r>
          </a:p>
          <a:p>
            <a:pPr eaLnBrk="0" hangingPunct="0"/>
            <a:r>
              <a:rPr lang="th-TH" sz="5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     </a:t>
            </a:r>
            <a:r>
              <a:rPr lang="th-TH" sz="5400" b="1" dirty="0">
                <a:solidFill>
                  <a:srgbClr val="FFFFFF"/>
                </a:solidFill>
                <a:cs typeface="KodchiangUPC" pitchFamily="18" charset="-34"/>
              </a:rPr>
              <a:t>หรือประมาทเลินเล่ออย่างร้ายแรงของตน</a:t>
            </a:r>
          </a:p>
          <a:p>
            <a:pPr eaLnBrk="0" hangingPunct="0"/>
            <a:r>
              <a:rPr lang="th-TH" sz="5400" b="1" dirty="0">
                <a:solidFill>
                  <a:srgbClr val="FFFFFF"/>
                </a:solidFill>
                <a:cs typeface="KodchiangUPC" pitchFamily="18" charset="-34"/>
              </a:rPr>
              <a:t>    นั้น ท่านว่าเป็นโมฆะ</a:t>
            </a:r>
          </a:p>
        </p:txBody>
      </p:sp>
    </p:spTree>
    <p:extLst>
      <p:ext uri="{BB962C8B-B14F-4D97-AF65-F5344CB8AC3E}">
        <p14:creationId xmlns:p14="http://schemas.microsoft.com/office/powerpoint/2010/main" xmlns="" val="409050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9025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9025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025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90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0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90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0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0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0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2594" grpId="0" animBg="1"/>
      <p:bldP spid="1902596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0A0-ECC6-43B7-B1F6-019542FF5497}" type="slidenum">
              <a:rPr lang="en-US"/>
              <a:pPr/>
              <a:t>142</a:t>
            </a:fld>
            <a:endParaRPr lang="th-TH"/>
          </a:p>
        </p:txBody>
      </p:sp>
      <p:sp>
        <p:nvSpPr>
          <p:cNvPr id="2080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66800"/>
          </a:xfrm>
          <a:noFill/>
        </p:spPr>
        <p:txBody>
          <a:bodyPr/>
          <a:lstStyle/>
          <a:p>
            <a:r>
              <a:rPr lang="th-TH" sz="4800" b="1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ผลดีของกฎหมาย</a:t>
            </a:r>
            <a:endParaRPr lang="th-TH"/>
          </a:p>
        </p:txBody>
      </p:sp>
      <p:sp>
        <p:nvSpPr>
          <p:cNvPr id="2080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  <a:noFill/>
        </p:spPr>
        <p:txBody>
          <a:bodyPr/>
          <a:lstStyle/>
          <a:p>
            <a:pPr algn="l"/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1. เพื่อคุ้มครองเจ้าหน้าที่ ที่ได้กระทำละเมิด                                                                             	        ในการปฏิบัติหน้าที่</a:t>
            </a:r>
          </a:p>
          <a:p>
            <a:pPr algn="l"/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	    2. เพื่อเยียวยาความเสียหายให้แก่ผู้เสียหาย                                                           	       จากการทำละเมิดของ จนท. อย่า</a:t>
            </a:r>
            <a:r>
              <a:rPr lang="th-TH" sz="4400" b="1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งเป็นธรรม</a:t>
            </a:r>
          </a:p>
          <a:p>
            <a:pPr algn="l"/>
            <a:r>
              <a:rPr lang="th-TH" sz="4400" b="1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        และรวดเร็ว</a:t>
            </a:r>
            <a:endParaRPr lang="th-TH" sz="4400">
              <a:solidFill>
                <a:schemeClr val="bg1"/>
              </a:solidFill>
              <a:latin typeface="Times New Roman" pitchFamily="18" charset="0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1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EA3-C0CF-428F-86EC-815FDAF28244}" type="slidenum">
              <a:rPr lang="en-US"/>
              <a:pPr/>
              <a:t>143</a:t>
            </a:fld>
            <a:endParaRPr lang="th-TH"/>
          </a:p>
        </p:txBody>
      </p:sp>
      <p:sp>
        <p:nvSpPr>
          <p:cNvPr id="208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noFill/>
        </p:spPr>
        <p:txBody>
          <a:bodyPr/>
          <a:lstStyle/>
          <a:p>
            <a:r>
              <a:rPr lang="th-TH" sz="4800" b="1" dirty="0">
                <a:solidFill>
                  <a:schemeClr val="bg1"/>
                </a:solidFill>
                <a:latin typeface="Arial"/>
                <a:cs typeface="KodchiangUPC" pitchFamily="18" charset="-34"/>
              </a:rPr>
              <a:t>…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สรุปสาระสำคัญของกฎหมายฉบับนี้...</a:t>
            </a:r>
          </a:p>
        </p:txBody>
      </p:sp>
      <p:sp>
        <p:nvSpPr>
          <p:cNvPr id="208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  <a:noFill/>
        </p:spPr>
        <p:txBody>
          <a:bodyPr/>
          <a:lstStyle/>
          <a:p>
            <a:pPr>
              <a:lnSpc>
                <a:spcPct val="50000"/>
              </a:lnSpc>
              <a:buFontTx/>
              <a:buNone/>
            </a:pPr>
            <a:endParaRPr lang="th-TH" sz="4000" b="1" dirty="0">
              <a:cs typeface="KodchiangUPC" pitchFamily="18" charset="-34"/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cs typeface="KodchiangUPC" pitchFamily="18" charset="-34"/>
              </a:rPr>
              <a:t>                   </a:t>
            </a:r>
            <a:r>
              <a:rPr lang="th-TH" sz="4000" b="1" u="sng" dirty="0">
                <a:solidFill>
                  <a:schemeClr val="bg1"/>
                </a:solidFill>
                <a:cs typeface="KodchiangUPC" pitchFamily="18" charset="-34"/>
              </a:rPr>
              <a:t>ความรับผิดทางละเมิดของ </a:t>
            </a:r>
            <a:r>
              <a:rPr lang="th-TH" sz="4000" b="1" u="sng" dirty="0" err="1">
                <a:solidFill>
                  <a:schemeClr val="bg1"/>
                </a:solidFill>
                <a:cs typeface="KodchiangUPC" pitchFamily="18" charset="-34"/>
              </a:rPr>
              <a:t>จนท</a:t>
            </a:r>
            <a:r>
              <a:rPr lang="th-TH" sz="4000" b="1" u="sng" dirty="0">
                <a:solidFill>
                  <a:schemeClr val="bg1"/>
                </a:solidFill>
                <a:cs typeface="KodchiangUPC" pitchFamily="18" charset="-34"/>
              </a:rPr>
              <a:t>.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มีดังนี้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      1. เมื่อเกิดความเสียหายแก่หน่วยงานของรัฐ/บุคคลภายนอก 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      2. โดยเกิดจากการกระทำละเมิดของ </a:t>
            </a:r>
            <a:r>
              <a:rPr lang="th-TH" sz="4000" b="1" dirty="0" err="1">
                <a:solidFill>
                  <a:schemeClr val="bg1"/>
                </a:solidFill>
                <a:cs typeface="KodchiangUPC" pitchFamily="18" charset="-34"/>
              </a:rPr>
              <a:t>จนท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. ในการปฏิบัติหน้าที่   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      3. จะต้องรับผิดชดใช้ค่าสินไหมทดแทน คือ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         (1) </a:t>
            </a:r>
            <a:r>
              <a:rPr lang="th-TH" sz="4000" b="1" dirty="0" err="1">
                <a:solidFill>
                  <a:schemeClr val="bg1"/>
                </a:solidFill>
                <a:cs typeface="KodchiangUPC" pitchFamily="18" charset="-34"/>
              </a:rPr>
              <a:t>จนท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. ต้องรับผิดต่อหน่วยงานงานของรัฐ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          - กรณีกระทำโดย จงใจ/ประมาทเลินเล่ออย่างร้ายแรง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         (2) หน่วยงานของรัฐ ต้องรับผิดต่อบุคคลภายนอก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               - บุคคลภายนอก อาจฟ้องหน่วยงานฯได้ 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                 แต่ฟ้อง </a:t>
            </a:r>
            <a:r>
              <a:rPr lang="th-TH" sz="4000" b="1" dirty="0" err="1">
                <a:solidFill>
                  <a:schemeClr val="bg1"/>
                </a:solidFill>
                <a:cs typeface="KodchiangUPC" pitchFamily="18" charset="-34"/>
              </a:rPr>
              <a:t>จนท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.ไม่ได้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              </a:t>
            </a:r>
            <a:r>
              <a:rPr lang="th-TH" sz="4000" b="1" dirty="0" smtClean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- </a:t>
            </a:r>
            <a:r>
              <a:rPr lang="th-TH" sz="4000" b="1" dirty="0" err="1">
                <a:solidFill>
                  <a:schemeClr val="bg1"/>
                </a:solidFill>
                <a:cs typeface="KodchiangUPC" pitchFamily="18" charset="-34"/>
              </a:rPr>
              <a:t>จนท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. จะถูกไล่เบี้ย เฉพาะกรณีที่ จน</a:t>
            </a:r>
            <a:r>
              <a:rPr lang="th-TH" sz="4000" b="1" dirty="0" err="1">
                <a:solidFill>
                  <a:schemeClr val="bg1"/>
                </a:solidFill>
                <a:cs typeface="KodchiangUPC" pitchFamily="18" charset="-34"/>
              </a:rPr>
              <a:t>ท.ก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ระทำโดย 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                    จงใจ/ประมาทเลินเล่ออย่างร้ายแรง 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                               </a:t>
            </a:r>
            <a:r>
              <a:rPr lang="th-TH" sz="4000" b="1" dirty="0">
                <a:cs typeface="KodchiangUPC" pitchFamily="18" charset="-34"/>
              </a:rPr>
              <a:t>	          </a:t>
            </a:r>
            <a:r>
              <a:rPr lang="th-TH" sz="2000" b="1" dirty="0">
                <a:cs typeface="KodchiangUPC" pitchFamily="18" charset="-34"/>
              </a:rPr>
              <a:t>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546969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71438" y="188913"/>
            <a:ext cx="8964612" cy="642302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lnSpc>
                <a:spcPct val="50000"/>
              </a:lnSpc>
            </a:pPr>
            <a:r>
              <a:rPr lang="th-TH" sz="4800" b="1" dirty="0" smtClean="0">
                <a:solidFill>
                  <a:srgbClr val="FFFFFF"/>
                </a:solidFill>
                <a:latin typeface="Times New Roman" pitchFamily="18" charset="0"/>
                <a:cs typeface="KodchiangUPC" pitchFamily="18" charset="-34"/>
              </a:rPr>
              <a:t>                     </a:t>
            </a:r>
          </a:p>
          <a:p>
            <a:pPr eaLnBrk="0" hangingPunct="0">
              <a:lnSpc>
                <a:spcPct val="65000"/>
              </a:lnSpc>
            </a:pPr>
            <a:r>
              <a:rPr lang="th-TH" sz="4800" b="1" dirty="0" smtClean="0">
                <a:solidFill>
                  <a:srgbClr val="FFFFFF"/>
                </a:solidFill>
                <a:latin typeface="Times New Roman" pitchFamily="18" charset="0"/>
                <a:cs typeface="KodchiangUPC" pitchFamily="18" charset="-34"/>
              </a:rPr>
              <a:t>      นายเสมอ กาฬภักดี นิติกรชำนาญการพิเศษ</a:t>
            </a:r>
          </a:p>
          <a:p>
            <a:pPr eaLnBrk="0" hangingPunct="0">
              <a:lnSpc>
                <a:spcPct val="65000"/>
              </a:lnSpc>
            </a:pPr>
            <a:r>
              <a:rPr lang="th-TH" sz="6000" b="1" dirty="0" smtClean="0">
                <a:solidFill>
                  <a:srgbClr val="FFFFFF"/>
                </a:solidFill>
                <a:latin typeface="Times New Roman" pitchFamily="18" charset="0"/>
                <a:cs typeface="KodchiangUPC" pitchFamily="18" charset="-34"/>
              </a:rPr>
              <a:t>     </a:t>
            </a:r>
            <a:r>
              <a:rPr lang="th-TH" sz="5400" b="1" dirty="0" smtClean="0">
                <a:solidFill>
                  <a:srgbClr val="FFFFFF"/>
                </a:solidFill>
                <a:latin typeface="Times New Roman" pitchFamily="18" charset="0"/>
                <a:cs typeface="KodchiangUPC" pitchFamily="18" charset="-34"/>
              </a:rPr>
              <a:t>กลุ่มเสริมสร้างวินัยและระบบคุณธรรม </a:t>
            </a:r>
          </a:p>
          <a:p>
            <a:pPr eaLnBrk="0" hangingPunct="0">
              <a:lnSpc>
                <a:spcPct val="65000"/>
              </a:lnSpc>
            </a:pPr>
            <a:r>
              <a:rPr lang="th-TH" sz="5400" b="1" dirty="0" smtClean="0">
                <a:solidFill>
                  <a:srgbClr val="FFFFFF"/>
                </a:solidFill>
                <a:latin typeface="Times New Roman" pitchFamily="18" charset="0"/>
                <a:cs typeface="KodchiangUPC" pitchFamily="18" charset="-34"/>
              </a:rPr>
              <a:t>         สำนักงานปลัดกระทรวงสาธารณสุข </a:t>
            </a:r>
          </a:p>
          <a:p>
            <a:pPr eaLnBrk="0" hangingPunct="0">
              <a:lnSpc>
                <a:spcPct val="65000"/>
              </a:lnSpc>
            </a:pPr>
            <a:r>
              <a:rPr lang="th-TH" sz="5400" b="1" dirty="0" smtClean="0">
                <a:solidFill>
                  <a:srgbClr val="FFFFFF"/>
                </a:solidFill>
                <a:latin typeface="Times New Roman" pitchFamily="18" charset="0"/>
                <a:cs typeface="KodchiangUPC" pitchFamily="18" charset="-34"/>
              </a:rPr>
              <a:t>         อ.เมืองฯ จ.นนทบุรี 11000  </a:t>
            </a:r>
          </a:p>
          <a:p>
            <a:pPr eaLnBrk="0" hangingPunct="0">
              <a:lnSpc>
                <a:spcPct val="65000"/>
              </a:lnSpc>
            </a:pPr>
            <a:r>
              <a:rPr lang="th-TH" sz="5400" b="1" dirty="0" smtClean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                (อาคาร 6 </a:t>
            </a:r>
            <a:r>
              <a:rPr lang="th-TH" sz="5400" b="1" dirty="0" err="1" smtClean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สป</a:t>
            </a:r>
            <a:r>
              <a:rPr lang="th-TH" sz="5400" b="1" dirty="0" smtClean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. ชั้น 2)</a:t>
            </a:r>
          </a:p>
          <a:p>
            <a:pPr eaLnBrk="0" hangingPunct="0">
              <a:lnSpc>
                <a:spcPct val="65000"/>
              </a:lnSpc>
            </a:pPr>
            <a:r>
              <a:rPr lang="en-US" sz="6000" b="1" dirty="0" smtClean="0">
                <a:solidFill>
                  <a:srgbClr val="3333CC"/>
                </a:solidFill>
                <a:latin typeface="KodchiangUPC" pitchFamily="18" charset="-34"/>
                <a:cs typeface="KodchiangUPC" pitchFamily="18" charset="-34"/>
              </a:rPr>
              <a:t>        </a:t>
            </a:r>
            <a:r>
              <a:rPr lang="en-US" sz="8000" b="1" dirty="0" smtClean="0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www</a:t>
            </a:r>
            <a:r>
              <a:rPr lang="th-TH" sz="8000" b="1" dirty="0" smtClean="0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.</a:t>
            </a:r>
            <a:r>
              <a:rPr lang="en-US" sz="8000" b="1" dirty="0" err="1" smtClean="0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winaimoph</a:t>
            </a:r>
            <a:r>
              <a:rPr lang="th-TH" sz="8000" b="1" dirty="0" smtClean="0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.</a:t>
            </a:r>
            <a:r>
              <a:rPr lang="en-US" sz="8000" b="1" dirty="0" smtClean="0">
                <a:solidFill>
                  <a:srgbClr val="FFFF66"/>
                </a:solidFill>
                <a:latin typeface="KodchiangUPC" pitchFamily="18" charset="-34"/>
                <a:cs typeface="KodchiangUPC" pitchFamily="18" charset="-34"/>
              </a:rPr>
              <a:t>com</a:t>
            </a:r>
            <a:endParaRPr lang="th-TH" sz="8000" b="1" dirty="0" smtClean="0">
              <a:solidFill>
                <a:srgbClr val="FFFF66"/>
              </a:solidFill>
              <a:latin typeface="KodchiangUPC" pitchFamily="18" charset="-34"/>
              <a:cs typeface="KodchiangUPC" pitchFamily="18" charset="-34"/>
            </a:endParaRPr>
          </a:p>
          <a:p>
            <a:pPr eaLnBrk="0" hangingPunct="0">
              <a:lnSpc>
                <a:spcPct val="65000"/>
              </a:lnSpc>
            </a:pPr>
            <a:r>
              <a:rPr lang="en-US" sz="5400" b="1" dirty="0" smtClean="0">
                <a:solidFill>
                  <a:srgbClr val="FFFFFF"/>
                </a:solidFill>
                <a:latin typeface="Times New Roman" pitchFamily="18" charset="0"/>
                <a:cs typeface="KodchiangUPC" pitchFamily="18" charset="-34"/>
              </a:rPr>
              <a:t>    </a:t>
            </a:r>
            <a:r>
              <a:rPr lang="th-TH" sz="5400" b="1" dirty="0" smtClean="0">
                <a:solidFill>
                  <a:srgbClr val="FFFFFF"/>
                </a:solidFill>
                <a:latin typeface="Times New Roman" pitchFamily="18" charset="0"/>
                <a:cs typeface="KodchiangUPC" pitchFamily="18" charset="-34"/>
              </a:rPr>
              <a:t>โทร.   02-5901314, 5901417,5902492 </a:t>
            </a:r>
          </a:p>
          <a:p>
            <a:pPr eaLnBrk="0" hangingPunct="0">
              <a:lnSpc>
                <a:spcPct val="80000"/>
              </a:lnSpc>
            </a:pPr>
            <a:r>
              <a:rPr lang="th-TH" sz="5400" b="1" dirty="0" smtClean="0">
                <a:solidFill>
                  <a:srgbClr val="FFFFFF"/>
                </a:solidFill>
                <a:latin typeface="Times New Roman" pitchFamily="18" charset="0"/>
                <a:cs typeface="KodchiangUPC" pitchFamily="18" charset="-34"/>
              </a:rPr>
              <a:t>    มือถือ  </a:t>
            </a:r>
            <a:r>
              <a:rPr lang="th-TH" sz="4800" b="1" dirty="0" smtClean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086-5162295</a:t>
            </a:r>
            <a:endParaRPr lang="en-US" sz="4800" b="1" dirty="0" smtClean="0">
              <a:solidFill>
                <a:srgbClr val="FFFFFF"/>
              </a:solidFill>
              <a:latin typeface="Times New Roman" pitchFamily="18" charset="0"/>
              <a:cs typeface="KodchiangUPC" pitchFamily="18" charset="-34"/>
            </a:endParaRPr>
          </a:p>
          <a:p>
            <a:pPr eaLnBrk="0" hangingPunct="0">
              <a:lnSpc>
                <a:spcPct val="80000"/>
              </a:lnSpc>
            </a:pPr>
            <a:r>
              <a:rPr lang="en-US" sz="5400" b="1" dirty="0" smtClean="0">
                <a:solidFill>
                  <a:srgbClr val="FFFFFF"/>
                </a:solidFill>
                <a:latin typeface="Times New Roman" pitchFamily="18" charset="0"/>
                <a:cs typeface="KodchiangUPC" pitchFamily="18" charset="-34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Times New Roman" pitchFamily="18" charset="0"/>
                <a:cs typeface="KodchiangUPC" pitchFamily="18" charset="-34"/>
              </a:rPr>
              <a:t>    samerkan1960@hotmail.co.th</a:t>
            </a:r>
          </a:p>
          <a:p>
            <a:pPr eaLnBrk="0" hangingPunct="0">
              <a:lnSpc>
                <a:spcPct val="80000"/>
              </a:lnSpc>
            </a:pPr>
            <a:endParaRPr lang="en-US" sz="4800" b="1" dirty="0" smtClean="0">
              <a:solidFill>
                <a:srgbClr val="FFFFFF"/>
              </a:solidFill>
              <a:latin typeface="Times New Roman" pitchFamily="18" charset="0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70386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323850" y="549281"/>
            <a:ext cx="8458200" cy="445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9" rIns="91350" bIns="45679">
            <a:spAutoFit/>
          </a:bodyPr>
          <a:lstStyle/>
          <a:p>
            <a:pPr eaLnBrk="0" hangingPunct="0">
              <a:lnSpc>
                <a:spcPct val="160000"/>
              </a:lnSpc>
              <a:defRPr/>
            </a:pPr>
            <a:r>
              <a:rPr lang="th-TH" sz="4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wallia New" pitchFamily="34" charset="-34"/>
                <a:cs typeface="Cordia New" pitchFamily="34" charset="-34"/>
              </a:rPr>
              <a:t>     </a:t>
            </a:r>
            <a:r>
              <a:rPr lang="th-TH" sz="5400" b="1">
                <a:solidFill>
                  <a:srgbClr val="FFFF00"/>
                </a:solidFill>
                <a:latin typeface="Browallia New" pitchFamily="34" charset="-34"/>
                <a:cs typeface="Cordia New" pitchFamily="34" charset="-34"/>
              </a:rPr>
              <a:t>ผลกระทบจากการถูกลงโทษทางวินัย</a:t>
            </a:r>
            <a:endParaRPr lang="th-TH" sz="54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cs typeface="Cordia New" pitchFamily="34" charset="-34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th-TH" sz="4400" b="1">
                <a:solidFill>
                  <a:schemeClr val="bg1"/>
                </a:solidFill>
                <a:latin typeface="Angsana New" pitchFamily="18" charset="-34"/>
                <a:cs typeface="KodchiangUPC" pitchFamily="18" charset="-34"/>
              </a:rPr>
              <a:t>        </a:t>
            </a:r>
            <a:r>
              <a:rPr lang="th-TH" sz="4800" b="1">
                <a:solidFill>
                  <a:schemeClr val="bg1"/>
                </a:solidFill>
                <a:latin typeface="Angsana New" pitchFamily="18" charset="-34"/>
                <a:cs typeface="KodchiangUPC" pitchFamily="18" charset="-34"/>
              </a:rPr>
              <a:t>1. จิตใจ/ครอบครัว/ชื่อเสียง/ ความก้าวหน้า                                                          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th-TH" sz="4800" b="1">
                <a:solidFill>
                  <a:schemeClr val="bg1"/>
                </a:solidFill>
                <a:latin typeface="Angsana New" pitchFamily="18" charset="-34"/>
                <a:cs typeface="KodchiangUPC" pitchFamily="18" charset="-34"/>
              </a:rPr>
              <a:t>       2. เงินเดือน</a:t>
            </a:r>
          </a:p>
          <a:p>
            <a:pPr eaLnBrk="0" hangingPunct="0">
              <a:lnSpc>
                <a:spcPct val="70000"/>
              </a:lnSpc>
              <a:defRPr/>
            </a:pPr>
            <a:r>
              <a:rPr lang="th-TH" sz="4800" b="1">
                <a:solidFill>
                  <a:schemeClr val="bg1"/>
                </a:solidFill>
                <a:latin typeface="Angsana New" pitchFamily="18" charset="-34"/>
                <a:cs typeface="KodchiangUPC" pitchFamily="18" charset="-34"/>
              </a:rPr>
              <a:t>       3. บำเหน็จ/บำนาญ</a:t>
            </a:r>
          </a:p>
          <a:p>
            <a:pPr eaLnBrk="0" hangingPunct="0">
              <a:lnSpc>
                <a:spcPct val="70000"/>
              </a:lnSpc>
              <a:defRPr/>
            </a:pPr>
            <a:r>
              <a:rPr lang="th-TH" sz="4800" b="1">
                <a:solidFill>
                  <a:schemeClr val="bg1"/>
                </a:solidFill>
                <a:latin typeface="Angsana New" pitchFamily="18" charset="-34"/>
                <a:cs typeface="KodchiangUPC" pitchFamily="18" charset="-34"/>
              </a:rPr>
              <a:t>       4. คดีอาญา/คดีแพ่ง</a:t>
            </a:r>
          </a:p>
          <a:p>
            <a:pPr eaLnBrk="0" hangingPunct="0">
              <a:lnSpc>
                <a:spcPct val="70000"/>
              </a:lnSpc>
              <a:defRPr/>
            </a:pPr>
            <a:r>
              <a:rPr lang="th-TH" sz="4800" b="1">
                <a:solidFill>
                  <a:schemeClr val="bg1"/>
                </a:solidFill>
                <a:latin typeface="Angsana New" pitchFamily="18" charset="-34"/>
                <a:cs typeface="KodchiangUPC" pitchFamily="18" charset="-34"/>
              </a:rPr>
              <a:t>       5. คุณสมบัติการกลับเข้ารับราชการ         	                 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  <a:noFill/>
          <a:ln>
            <a:solidFill>
              <a:srgbClr val="3E1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โทษทางวินัยข้าราชการ/ลูกจ้างประจำ มี 5 สถาน</a:t>
            </a:r>
            <a:r>
              <a:rPr lang="th-TH" sz="4800" b="1" dirty="0">
                <a:solidFill>
                  <a:schemeClr val="bg1"/>
                </a:solidFill>
                <a:cs typeface="LilyUPC" pitchFamily="34" charset="-34"/>
              </a:rPr>
              <a:t> 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43013"/>
            <a:ext cx="9144000" cy="571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6600" dirty="0">
                <a:cs typeface="KodchiangUPC" pitchFamily="18" charset="-34"/>
              </a:rPr>
              <a:t>	</a:t>
            </a:r>
            <a:r>
              <a:rPr lang="th-TH" sz="6600" b="1" dirty="0">
                <a:cs typeface="KodchiangUPC" pitchFamily="18" charset="-34"/>
              </a:rPr>
              <a:t>	  </a:t>
            </a:r>
            <a:r>
              <a:rPr lang="th-TH" sz="4800" b="1" dirty="0">
                <a:cs typeface="KodchiangUPC" pitchFamily="18" charset="-34"/>
              </a:rPr>
              <a:t> </a:t>
            </a:r>
            <a:r>
              <a:rPr lang="th-TH" sz="4400" b="1" dirty="0">
                <a:latin typeface="KodchiangUPC" pitchFamily="18" charset="-34"/>
                <a:cs typeface="KodchiangUPC" pitchFamily="18" charset="-34"/>
              </a:rPr>
              <a:t>		    	</a:t>
            </a:r>
            <a:endParaRPr lang="th-TH" sz="6600" dirty="0"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293892" name="AutoShape 4"/>
          <p:cNvSpPr>
            <a:spLocks noChangeArrowheads="1"/>
          </p:cNvSpPr>
          <p:nvPr/>
        </p:nvSpPr>
        <p:spPr bwMode="auto">
          <a:xfrm>
            <a:off x="179388" y="1700213"/>
            <a:ext cx="4537075" cy="4319587"/>
          </a:xfrm>
          <a:prstGeom prst="rightArrowCallout">
            <a:avLst>
              <a:gd name="adj1" fmla="val 25000"/>
              <a:gd name="adj2" fmla="val 25000"/>
              <a:gd name="adj3" fmla="val 17506"/>
              <a:gd name="adj4" fmla="val 76523"/>
            </a:avLst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 anchor="ctr"/>
          <a:lstStyle/>
          <a:p>
            <a:pPr eaLnBrk="0" hangingPunct="0"/>
            <a:r>
              <a:rPr lang="th-TH" sz="4000" b="1" dirty="0">
                <a:solidFill>
                  <a:srgbClr val="000000"/>
                </a:solidFill>
                <a:cs typeface="KodchiangUPC" pitchFamily="18" charset="-34"/>
              </a:rPr>
              <a:t>■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ไม่ร้ายแรง</a:t>
            </a:r>
          </a:p>
          <a:p>
            <a:pPr eaLnBrk="0" hangingPunct="0"/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1.ภาคทัณฑ์</a:t>
            </a:r>
          </a:p>
          <a:p>
            <a:pPr eaLnBrk="0" hangingPunct="0"/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2.ตัดเงินเดือน/ค่าจ้าง</a:t>
            </a:r>
          </a:p>
          <a:p>
            <a:pPr eaLnBrk="0" hangingPunct="0"/>
            <a:r>
              <a:rPr lang="th-TH" sz="4400" b="1" dirty="0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3.</a:t>
            </a:r>
            <a:r>
              <a:rPr lang="th-TH" sz="4000" b="1" u="sng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ลดเงินเดือน/ขั้นค่าจ้าง</a:t>
            </a:r>
          </a:p>
        </p:txBody>
      </p:sp>
      <p:sp>
        <p:nvSpPr>
          <p:cNvPr id="166917" name="AutoShape 5"/>
          <p:cNvSpPr>
            <a:spLocks noChangeArrowheads="1"/>
          </p:cNvSpPr>
          <p:nvPr/>
        </p:nvSpPr>
        <p:spPr bwMode="auto">
          <a:xfrm>
            <a:off x="5148273" y="1916113"/>
            <a:ext cx="3671887" cy="3960812"/>
          </a:xfrm>
          <a:prstGeom prst="leftArrowCallout">
            <a:avLst>
              <a:gd name="adj1" fmla="val 27007"/>
              <a:gd name="adj2" fmla="val 26967"/>
              <a:gd name="adj3" fmla="val 17093"/>
              <a:gd name="adj4" fmla="val 77690"/>
            </a:avLst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 anchor="ctr"/>
          <a:lstStyle/>
          <a:p>
            <a:pPr lvl="2" eaLnBrk="0" hangingPunct="0"/>
            <a:endParaRPr lang="en-US" sz="4400" b="1">
              <a:solidFill>
                <a:srgbClr val="FFFFFF"/>
              </a:solidFill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166918" name="AutoShape 6"/>
          <p:cNvSpPr>
            <a:spLocks noChangeArrowheads="1"/>
          </p:cNvSpPr>
          <p:nvPr/>
        </p:nvSpPr>
        <p:spPr bwMode="auto">
          <a:xfrm>
            <a:off x="4716463" y="1628775"/>
            <a:ext cx="360362" cy="4751388"/>
          </a:xfrm>
          <a:prstGeom prst="downArrow">
            <a:avLst>
              <a:gd name="adj1" fmla="val 50000"/>
              <a:gd name="adj2" fmla="val 329626"/>
            </a:avLst>
          </a:prstGeom>
          <a:solidFill>
            <a:srgbClr val="0066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9" rIns="91350" bIns="45679" anchor="ctr"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5940426" y="2492376"/>
            <a:ext cx="20161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9" rIns="91350" bIns="4567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endParaRPr lang="en-US" sz="4800">
              <a:solidFill>
                <a:srgbClr val="000000"/>
              </a:solidFill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6011863" y="2420948"/>
            <a:ext cx="273526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9" rIns="91350" bIns="45679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r>
              <a:rPr lang="th-TH" sz="4800" b="1">
                <a:solidFill>
                  <a:srgbClr val="FFFFFF"/>
                </a:solidFill>
                <a:latin typeface="Arial" pitchFamily="34" charset="0"/>
                <a:cs typeface="KodchiangUPC" pitchFamily="18" charset="-34"/>
              </a:rPr>
              <a:t> </a:t>
            </a:r>
            <a:r>
              <a:rPr lang="th-TH" sz="4000" b="1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■ </a:t>
            </a:r>
            <a:r>
              <a:rPr lang="th-TH" sz="4800" b="1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ร้ายแรง</a:t>
            </a:r>
          </a:p>
          <a:p>
            <a:r>
              <a:rPr lang="th-TH" sz="4800" b="1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  </a:t>
            </a:r>
            <a:r>
              <a:rPr lang="th-TH" sz="4400" b="1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1. ปลดออก</a:t>
            </a:r>
          </a:p>
          <a:p>
            <a:r>
              <a:rPr lang="th-TH" sz="4400" b="1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   2. ไล่ออก</a:t>
            </a:r>
          </a:p>
        </p:txBody>
      </p:sp>
    </p:spTree>
    <p:extLst>
      <p:ext uri="{BB962C8B-B14F-4D97-AF65-F5344CB8AC3E}">
        <p14:creationId xmlns:p14="http://schemas.microsoft.com/office/powerpoint/2010/main" xmlns="" val="795711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4B5F6-290B-4878-9119-4A502DBDF170}" type="slidenum">
              <a:rPr lang="en-US"/>
              <a:pPr>
                <a:defRPr/>
              </a:pPr>
              <a:t>17</a:t>
            </a:fld>
            <a:endParaRPr lang="th-TH"/>
          </a:p>
        </p:txBody>
      </p:sp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"/>
            <a:ext cx="9144000" cy="1196975"/>
          </a:xfrm>
          <a:noFill/>
          <a:extLst/>
        </p:spPr>
        <p:txBody>
          <a:bodyPr/>
          <a:lstStyle/>
          <a:p>
            <a:r>
              <a:rPr lang="th-TH" sz="60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โทษทางวินัยของพนักงานราชการ มี </a:t>
            </a:r>
            <a:r>
              <a:rPr lang="th-TH" sz="48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4</a:t>
            </a:r>
            <a:r>
              <a:rPr lang="th-TH" sz="60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สถาน</a:t>
            </a:r>
            <a:endParaRPr lang="th-TH" sz="6000" b="1" dirty="0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6600" dirty="0">
                <a:latin typeface="Times New Roman" pitchFamily="18" charset="0"/>
                <a:cs typeface="KodchiangUPC" pitchFamily="18" charset="-34"/>
              </a:rPr>
              <a:t>			</a:t>
            </a:r>
            <a:r>
              <a:rPr lang="th-TH" sz="4800" b="1" dirty="0">
                <a:latin typeface="Times New Roman" pitchFamily="18" charset="0"/>
                <a:cs typeface="KodchiangUPC" pitchFamily="18" charset="-34"/>
              </a:rPr>
              <a:t>	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dirty="0">
                <a:latin typeface="Times New Roman" pitchFamily="18" charset="0"/>
                <a:cs typeface="KodchiangUPC" pitchFamily="18" charset="-34"/>
              </a:rPr>
              <a:t>                   </a:t>
            </a:r>
            <a:r>
              <a:rPr lang="th-TH" sz="40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1</a:t>
            </a:r>
            <a:r>
              <a:rPr lang="th-TH" sz="48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. ภาคทัณฑ์                             	             </a:t>
            </a:r>
            <a:r>
              <a:rPr lang="th-TH" sz="40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2</a:t>
            </a:r>
            <a:r>
              <a:rPr lang="th-TH" sz="48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. ตัดเงินค่าตอบแทน                          	             </a:t>
            </a:r>
            <a:r>
              <a:rPr lang="th-TH" sz="40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3</a:t>
            </a:r>
            <a:r>
              <a:rPr lang="th-TH" sz="48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. ลดชั้นเงินค่าตอบแทน                               																				</a:t>
            </a:r>
            <a:r>
              <a:rPr lang="th-TH" sz="40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	 4</a:t>
            </a:r>
            <a:r>
              <a:rPr lang="th-TH" sz="48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. ไล่ออก								</a:t>
            </a:r>
            <a:endParaRPr lang="th-TH" sz="6600" dirty="0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876548" name="AutoShape 4"/>
          <p:cNvSpPr>
            <a:spLocks noChangeArrowheads="1"/>
          </p:cNvSpPr>
          <p:nvPr/>
        </p:nvSpPr>
        <p:spPr bwMode="auto">
          <a:xfrm>
            <a:off x="2555875" y="1524001"/>
            <a:ext cx="4321175" cy="609600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>
            <a:solidFill>
              <a:srgbClr val="D6009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1" tIns="45675" rIns="91341" bIns="45675" anchor="ctr"/>
          <a:lstStyle/>
          <a:p>
            <a:pPr eaLnBrk="0" hangingPunct="0">
              <a:lnSpc>
                <a:spcPct val="80000"/>
              </a:lnSpc>
            </a:pPr>
            <a:r>
              <a:rPr lang="th-TH" sz="4400" b="1">
                <a:solidFill>
                  <a:srgbClr val="FFFFFF"/>
                </a:solidFill>
              </a:rPr>
              <a:t> กรณีผิดวินัยไม่ร้ายแรง</a:t>
            </a:r>
          </a:p>
        </p:txBody>
      </p:sp>
      <p:sp>
        <p:nvSpPr>
          <p:cNvPr id="876549" name="AutoShape 5"/>
          <p:cNvSpPr>
            <a:spLocks noChangeArrowheads="1"/>
          </p:cNvSpPr>
          <p:nvPr/>
        </p:nvSpPr>
        <p:spPr bwMode="auto">
          <a:xfrm>
            <a:off x="2124075" y="4343400"/>
            <a:ext cx="4968875" cy="609600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>
            <a:solidFill>
              <a:srgbClr val="D6009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1" tIns="45675" rIns="91341" bIns="45675" anchor="ctr"/>
          <a:lstStyle/>
          <a:p>
            <a:pPr eaLnBrk="0" hangingPunct="0">
              <a:lnSpc>
                <a:spcPct val="80000"/>
              </a:lnSpc>
            </a:pPr>
            <a:r>
              <a:rPr lang="th-TH" sz="4400" b="1">
                <a:solidFill>
                  <a:srgbClr val="FFFFFF"/>
                </a:solidFill>
              </a:rPr>
              <a:t>    กรณีผิดวินัยอย่างร้ายแรง</a:t>
            </a:r>
            <a:endParaRPr lang="th-TH" sz="4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1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6" grpId="0"/>
      <p:bldP spid="876547" grpId="0" build="p"/>
      <p:bldP spid="876548" grpId="0" animBg="1" autoUpdateAnimBg="0"/>
      <p:bldP spid="87654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ตัวแทนหมายเลขภาพนิ่ง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9" rIns="91350" bIns="45679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 eaLnBrk="1" hangingPunct="1"/>
            <a:fld id="{DD49BC74-0F75-4E3D-986C-97812E0B1530}" type="slidenum">
              <a:rPr lang="en-US" sz="2600">
                <a:solidFill>
                  <a:srgbClr val="000000"/>
                </a:solidFill>
              </a:rPr>
              <a:pPr algn="r" eaLnBrk="1" hangingPunct="1"/>
              <a:t>18</a:t>
            </a:fld>
            <a:endParaRPr lang="th-TH" sz="2600">
              <a:solidFill>
                <a:srgbClr val="000000"/>
              </a:solidFill>
            </a:endParaRPr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"/>
            <a:ext cx="9144000" cy="1196975"/>
          </a:xfrm>
          <a:noFill/>
          <a:extLst/>
        </p:spPr>
        <p:txBody>
          <a:bodyPr/>
          <a:lstStyle/>
          <a:p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โทษทางวินัยของลูกจ้างชั่วคราว เงินนอกงบประมาณ</a:t>
            </a:r>
            <a:endParaRPr lang="th-TH" sz="5400" b="1" dirty="0">
              <a:cs typeface="KodchiangUPC" pitchFamily="18" charset="-34"/>
            </a:endParaRP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6388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6600">
                <a:cs typeface="KodchiangUPC" pitchFamily="18" charset="-34"/>
              </a:rPr>
              <a:t>			</a:t>
            </a:r>
            <a:r>
              <a:rPr lang="th-TH" sz="4800" b="1">
                <a:cs typeface="KodchiangUPC" pitchFamily="18" charset="-34"/>
              </a:rPr>
              <a:t>	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th-TH" sz="4800" b="1">
              <a:cs typeface="KodchiangUPC" pitchFamily="18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>
                <a:cs typeface="KodchiangUPC" pitchFamily="18" charset="-34"/>
              </a:rPr>
              <a:t>        </a:t>
            </a:r>
            <a:r>
              <a:rPr lang="th-TH" sz="4800" b="1">
                <a:solidFill>
                  <a:schemeClr val="bg1"/>
                </a:solidFill>
                <a:cs typeface="KodchiangUPC" pitchFamily="18" charset="-34"/>
              </a:rPr>
              <a:t>ตักเตือนในทางบริหาร/สั่งเลิกจ้างในบางกรณี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cs typeface="KodchiangUPC" pitchFamily="18" charset="-34"/>
              </a:rPr>
              <a:t>											   นำไปเป็นแนวทางในการพิจารณาสั่งเลิกจ้าง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cs typeface="KodchiangUPC" pitchFamily="18" charset="-34"/>
              </a:rPr>
              <a:t>      โดยความเห็นชอบจาก คกก.บริหาร หน่วยบริการ                                   			 		</a:t>
            </a:r>
            <a:endParaRPr lang="th-TH" sz="6600">
              <a:cs typeface="KodchiangUPC" pitchFamily="18" charset="-34"/>
            </a:endParaRPr>
          </a:p>
        </p:txBody>
      </p:sp>
      <p:sp>
        <p:nvSpPr>
          <p:cNvPr id="877572" name="AutoShape 4"/>
          <p:cNvSpPr>
            <a:spLocks noChangeArrowheads="1"/>
          </p:cNvSpPr>
          <p:nvPr/>
        </p:nvSpPr>
        <p:spPr bwMode="auto">
          <a:xfrm>
            <a:off x="2627314" y="2276475"/>
            <a:ext cx="4321175" cy="609600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>
            <a:solidFill>
              <a:srgbClr val="D6009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1" tIns="45675" rIns="91341" bIns="45675" anchor="ctr"/>
          <a:lstStyle/>
          <a:p>
            <a:pPr eaLnBrk="0" hangingPunct="0">
              <a:lnSpc>
                <a:spcPct val="80000"/>
              </a:lnSpc>
            </a:pPr>
            <a:r>
              <a:rPr lang="th-TH" sz="4400" b="1" dirty="0">
                <a:solidFill>
                  <a:srgbClr val="FFFFFF"/>
                </a:solidFill>
              </a:rPr>
              <a:t> กรณีทำ</a:t>
            </a:r>
            <a:r>
              <a:rPr lang="th-TH" sz="4400" b="1" dirty="0" smtClean="0">
                <a:solidFill>
                  <a:srgbClr val="FFFFFF"/>
                </a:solidFill>
              </a:rPr>
              <a:t>ผิดอย่างไม่</a:t>
            </a:r>
            <a:r>
              <a:rPr lang="th-TH" sz="4400" b="1" dirty="0">
                <a:solidFill>
                  <a:srgbClr val="FFFFFF"/>
                </a:solidFill>
              </a:rPr>
              <a:t>ร้ายแรง</a:t>
            </a:r>
          </a:p>
        </p:txBody>
      </p:sp>
      <p:sp>
        <p:nvSpPr>
          <p:cNvPr id="877573" name="AutoShape 5"/>
          <p:cNvSpPr>
            <a:spLocks noChangeArrowheads="1"/>
          </p:cNvSpPr>
          <p:nvPr/>
        </p:nvSpPr>
        <p:spPr bwMode="auto">
          <a:xfrm>
            <a:off x="2266952" y="3611564"/>
            <a:ext cx="4968875" cy="609600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>
            <a:solidFill>
              <a:srgbClr val="D6009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1" tIns="45675" rIns="91341" bIns="45675" anchor="ctr"/>
          <a:lstStyle/>
          <a:p>
            <a:pPr eaLnBrk="0" hangingPunct="0">
              <a:lnSpc>
                <a:spcPct val="80000"/>
              </a:lnSpc>
            </a:pPr>
            <a:r>
              <a:rPr lang="th-TH" sz="4400" b="1" dirty="0">
                <a:solidFill>
                  <a:srgbClr val="FFFFFF"/>
                </a:solidFill>
              </a:rPr>
              <a:t>    กรณีทำ</a:t>
            </a:r>
            <a:r>
              <a:rPr lang="th-TH" sz="4400" b="1" dirty="0" smtClean="0">
                <a:solidFill>
                  <a:srgbClr val="FFFFFF"/>
                </a:solidFill>
              </a:rPr>
              <a:t>ผิดอย่าง</a:t>
            </a:r>
            <a:r>
              <a:rPr lang="th-TH" sz="4400" b="1" dirty="0">
                <a:solidFill>
                  <a:srgbClr val="FFFFFF"/>
                </a:solidFill>
              </a:rPr>
              <a:t>ร้ายแรง</a:t>
            </a:r>
            <a:endParaRPr lang="th-TH" sz="4400" b="1" dirty="0">
              <a:solidFill>
                <a:srgbClr val="000000"/>
              </a:solidFill>
            </a:endParaRPr>
          </a:p>
        </p:txBody>
      </p:sp>
      <p:sp>
        <p:nvSpPr>
          <p:cNvPr id="877574" name="Rectangle 6"/>
          <p:cNvSpPr>
            <a:spLocks noChangeArrowheads="1"/>
          </p:cNvSpPr>
          <p:nvPr/>
        </p:nvSpPr>
        <p:spPr bwMode="auto">
          <a:xfrm>
            <a:off x="34925" y="981085"/>
            <a:ext cx="9144000" cy="1196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50" tIns="45679" rIns="91350" bIns="45679" anchor="ctr"/>
          <a:lstStyle/>
          <a:p>
            <a:pPr algn="ctr" eaLnBrk="0" hangingPunct="0"/>
            <a:r>
              <a:rPr lang="th-TH" sz="6000" b="1" dirty="0">
                <a:solidFill>
                  <a:srgbClr val="FFFFFF"/>
                </a:solidFill>
                <a:cs typeface="KodchiangUPC" pitchFamily="18" charset="-34"/>
              </a:rPr>
              <a:t>ประเภทเงินบำรุง-ไม่ได้กำหนดไว้</a:t>
            </a:r>
            <a:endParaRPr lang="th-TH" sz="6000" b="1" dirty="0">
              <a:solidFill>
                <a:srgbClr val="000000"/>
              </a:solidFill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2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0" grpId="0"/>
      <p:bldP spid="877571" grpId="0" build="p"/>
      <p:bldP spid="877572" grpId="0" animBg="1" autoUpdateAnimBg="0"/>
      <p:bldP spid="877573" grpId="0" animBg="1" autoUpdateAnimBg="0"/>
      <p:bldP spid="8775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210" indent="-285469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186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59860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534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209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6883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5577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2319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fld id="{0E25C9A4-1603-4229-BEFA-5D8F61F29F64}" type="slidenum">
              <a:rPr lang="en-US" sz="2600">
                <a:solidFill>
                  <a:srgbClr val="000000"/>
                </a:solidFill>
                <a:cs typeface="LilyUPC" pitchFamily="34" charset="-34"/>
              </a:rPr>
              <a:pPr/>
              <a:t>19</a:t>
            </a:fld>
            <a:endParaRPr lang="th-TH" sz="2600">
              <a:solidFill>
                <a:srgbClr val="000000"/>
              </a:solidFill>
              <a:cs typeface="LilyUPC" pitchFamily="34" charset="-34"/>
            </a:endParaRPr>
          </a:p>
        </p:txBody>
      </p:sp>
      <p:sp>
        <p:nvSpPr>
          <p:cNvPr id="171011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9" rIns="91350" bIns="45679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/>
            <a:fld id="{FA2E7F5C-13E5-4A3B-B06A-6B134977192D}" type="slidenum">
              <a:rPr lang="en-US" sz="260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pPr algn="r"/>
              <a:t>19</a:t>
            </a:fld>
            <a:endParaRPr lang="th-TH" sz="260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LilyUPC" pitchFamily="34" charset="-34"/>
            </a:endParaRPr>
          </a:p>
        </p:txBody>
      </p:sp>
      <p:sp>
        <p:nvSpPr>
          <p:cNvPr id="17101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96188" y="549276"/>
            <a:ext cx="862012" cy="503238"/>
          </a:xfrm>
        </p:spPr>
        <p:txBody>
          <a:bodyPr/>
          <a:lstStyle/>
          <a:p>
            <a:endParaRPr lang="en-US" sz="4000"/>
          </a:p>
        </p:txBody>
      </p:sp>
      <p:sp>
        <p:nvSpPr>
          <p:cNvPr id="17101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th-TH" b="1" smtClean="0">
              <a:solidFill>
                <a:srgbClr val="FFFF00"/>
              </a:solidFill>
              <a:cs typeface="Angsana New" pitchFamily="18" charset="-34"/>
              <a:sym typeface="Wingdings" pitchFamily="2" charset="2"/>
            </a:endParaRPr>
          </a:p>
          <a:p>
            <a:pPr marL="0" indent="0">
              <a:buNone/>
            </a:pPr>
            <a:r>
              <a:rPr lang="th-TH" b="1" smtClean="0">
                <a:solidFill>
                  <a:srgbClr val="FFFF00"/>
                </a:solidFill>
                <a:cs typeface="Angsana New" pitchFamily="18" charset="-34"/>
                <a:sym typeface="Wingdings" pitchFamily="2" charset="2"/>
              </a:rPr>
              <a:t>            </a:t>
            </a:r>
            <a:endParaRPr lang="th-TH" sz="4000" b="1">
              <a:solidFill>
                <a:schemeClr val="bg1"/>
              </a:solidFill>
              <a:latin typeface="P5 LilyUPC" pitchFamily="18" charset="0"/>
              <a:cs typeface="LilyUPC" pitchFamily="34" charset="-34"/>
            </a:endParaRPr>
          </a:p>
        </p:txBody>
      </p:sp>
      <p:sp>
        <p:nvSpPr>
          <p:cNvPr id="171014" name="Rectangle 4"/>
          <p:cNvSpPr>
            <a:spLocks noChangeArrowheads="1"/>
          </p:cNvSpPr>
          <p:nvPr/>
        </p:nvSpPr>
        <p:spPr bwMode="auto">
          <a:xfrm>
            <a:off x="2" y="-323121"/>
            <a:ext cx="184549" cy="64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9" rIns="91350" bIns="45679" anchor="ctr">
            <a:spAutoFit/>
          </a:bodyPr>
          <a:lstStyle/>
          <a:p>
            <a:pPr eaLnBrk="0" hangingPunct="0"/>
            <a:endParaRPr lang="th-TH" sz="360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1015" name="Rectangle 5"/>
          <p:cNvSpPr>
            <a:spLocks noChangeArrowheads="1"/>
          </p:cNvSpPr>
          <p:nvPr/>
        </p:nvSpPr>
        <p:spPr bwMode="auto">
          <a:xfrm>
            <a:off x="2" y="-323121"/>
            <a:ext cx="184549" cy="64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9" rIns="91350" bIns="45679" anchor="ctr">
            <a:spAutoFit/>
          </a:bodyPr>
          <a:lstStyle/>
          <a:p>
            <a:pPr eaLnBrk="0" hangingPunct="0"/>
            <a:endParaRPr lang="th-TH" sz="360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999" name="Oval 6"/>
          <p:cNvSpPr>
            <a:spLocks noChangeArrowheads="1"/>
          </p:cNvSpPr>
          <p:nvPr/>
        </p:nvSpPr>
        <p:spPr bwMode="auto">
          <a:xfrm>
            <a:off x="2411413" y="549276"/>
            <a:ext cx="3960812" cy="1295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lIns="91350" tIns="45679" rIns="91350" bIns="45679" anchor="ctr"/>
          <a:lstStyle/>
          <a:p>
            <a:pPr algn="ctr" eaLnBrk="0" hangingPunct="0"/>
            <a:r>
              <a:rPr lang="th-TH" sz="4800" b="1">
                <a:solidFill>
                  <a:srgbClr val="000000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ความหมาย </a:t>
            </a:r>
            <a:r>
              <a:rPr lang="th-TH" sz="3200" b="1">
                <a:solidFill>
                  <a:srgbClr val="000000"/>
                </a:solidFill>
                <a:ea typeface="Arial Unicode MS" pitchFamily="34" charset="-128"/>
                <a:cs typeface="LilyUPC" pitchFamily="34" charset="-34"/>
              </a:rPr>
              <a:t>“</a:t>
            </a:r>
            <a:r>
              <a:rPr lang="th-TH" sz="4800" b="1" u="sng">
                <a:solidFill>
                  <a:srgbClr val="000000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วินัย</a:t>
            </a:r>
            <a:r>
              <a:rPr lang="th-TH" sz="3200" b="1">
                <a:solidFill>
                  <a:srgbClr val="000000"/>
                </a:solidFill>
                <a:ea typeface="Arial Unicode MS" pitchFamily="34" charset="-128"/>
                <a:cs typeface="LilyUPC" pitchFamily="34" charset="-34"/>
              </a:rPr>
              <a:t>”</a:t>
            </a:r>
            <a:endParaRPr lang="th-TH" sz="3200" b="1">
              <a:solidFill>
                <a:srgbClr val="000000"/>
              </a:solidFill>
              <a:latin typeface="KodchiangUPC" pitchFamily="18" charset="-34"/>
              <a:ea typeface="Arial Unicode MS" pitchFamily="34" charset="-128"/>
              <a:cs typeface="LilyUPC" pitchFamily="34" charset="-34"/>
            </a:endParaRPr>
          </a:p>
        </p:txBody>
      </p:sp>
      <p:sp>
        <p:nvSpPr>
          <p:cNvPr id="912393" name="Oval 9"/>
          <p:cNvSpPr>
            <a:spLocks noChangeArrowheads="1"/>
          </p:cNvSpPr>
          <p:nvPr/>
        </p:nvSpPr>
        <p:spPr bwMode="auto">
          <a:xfrm>
            <a:off x="3276600" y="2420938"/>
            <a:ext cx="2305050" cy="1079500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lIns="91350" tIns="45679" rIns="91350" bIns="45679" anchor="ctr"/>
          <a:lstStyle/>
          <a:p>
            <a:pPr algn="ctr" eaLnBrk="0" hangingPunct="0"/>
            <a:r>
              <a:rPr lang="th-TH" sz="4400" b="1" dirty="0">
                <a:solidFill>
                  <a:srgbClr val="000000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พฤติกรรม</a:t>
            </a:r>
          </a:p>
        </p:txBody>
      </p:sp>
      <p:sp>
        <p:nvSpPr>
          <p:cNvPr id="912394" name="AutoShape 10"/>
          <p:cNvSpPr>
            <a:spLocks noChangeArrowheads="1"/>
          </p:cNvSpPr>
          <p:nvPr/>
        </p:nvSpPr>
        <p:spPr bwMode="auto">
          <a:xfrm>
            <a:off x="4211638" y="1916123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eaLnBrk="0" hangingPunct="0"/>
            <a:endParaRPr lang="th-TH" sz="360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LilyUPC" pitchFamily="34" charset="-34"/>
            </a:endParaRPr>
          </a:p>
        </p:txBody>
      </p:sp>
      <p:sp>
        <p:nvSpPr>
          <p:cNvPr id="912391" name="Oval 7"/>
          <p:cNvSpPr>
            <a:spLocks noChangeArrowheads="1"/>
          </p:cNvSpPr>
          <p:nvPr/>
        </p:nvSpPr>
        <p:spPr bwMode="auto">
          <a:xfrm>
            <a:off x="1331913" y="3789364"/>
            <a:ext cx="2735262" cy="1225550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lIns="91350" tIns="45679" rIns="91350" bIns="45679" anchor="ctr"/>
          <a:lstStyle/>
          <a:p>
            <a:pPr algn="ctr" eaLnBrk="0" hangingPunct="0"/>
            <a:r>
              <a:rPr lang="th-TH" sz="4400" b="1" dirty="0">
                <a:solidFill>
                  <a:srgbClr val="000000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งานราชการ</a:t>
            </a:r>
          </a:p>
        </p:txBody>
      </p:sp>
      <p:sp>
        <p:nvSpPr>
          <p:cNvPr id="912392" name="Oval 8"/>
          <p:cNvSpPr>
            <a:spLocks noChangeArrowheads="1"/>
          </p:cNvSpPr>
          <p:nvPr/>
        </p:nvSpPr>
        <p:spPr bwMode="auto">
          <a:xfrm>
            <a:off x="4932363" y="3789364"/>
            <a:ext cx="2735262" cy="1225550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lIns="91350" tIns="45679" rIns="91350" bIns="45679" anchor="ctr"/>
          <a:lstStyle/>
          <a:p>
            <a:pPr algn="ctr" eaLnBrk="0" hangingPunct="0"/>
            <a:r>
              <a:rPr lang="th-TH" sz="4400" b="1" dirty="0">
                <a:solidFill>
                  <a:srgbClr val="000000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เรื่องส่วนตัว</a:t>
            </a:r>
          </a:p>
        </p:txBody>
      </p:sp>
      <p:sp>
        <p:nvSpPr>
          <p:cNvPr id="912395" name="AutoShape 11"/>
          <p:cNvSpPr>
            <a:spLocks noChangeArrowheads="1"/>
          </p:cNvSpPr>
          <p:nvPr/>
        </p:nvSpPr>
        <p:spPr bwMode="auto">
          <a:xfrm rot="2626260">
            <a:off x="2393960" y="2603500"/>
            <a:ext cx="504825" cy="1296988"/>
          </a:xfrm>
          <a:prstGeom prst="curvedRightArrow">
            <a:avLst>
              <a:gd name="adj1" fmla="val 36789"/>
              <a:gd name="adj2" fmla="val 88173"/>
              <a:gd name="adj3" fmla="val 33333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eaLnBrk="0" hangingPunct="0"/>
            <a:endParaRPr lang="th-TH" sz="360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LilyUPC" pitchFamily="34" charset="-34"/>
            </a:endParaRPr>
          </a:p>
        </p:txBody>
      </p:sp>
      <p:sp>
        <p:nvSpPr>
          <p:cNvPr id="912397" name="AutoShape 13"/>
          <p:cNvSpPr>
            <a:spLocks noChangeArrowheads="1"/>
          </p:cNvSpPr>
          <p:nvPr/>
        </p:nvSpPr>
        <p:spPr bwMode="auto">
          <a:xfrm rot="-2364445">
            <a:off x="5924550" y="2636838"/>
            <a:ext cx="638175" cy="1217612"/>
          </a:xfrm>
          <a:prstGeom prst="curvedLeftArrow">
            <a:avLst>
              <a:gd name="adj1" fmla="val 30430"/>
              <a:gd name="adj2" fmla="val 68307"/>
              <a:gd name="adj3" fmla="val 31852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eaLnBrk="0" hangingPunct="0"/>
            <a:endParaRPr lang="th-TH" sz="360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Lily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9" grpId="0" animBg="1"/>
      <p:bldP spid="912393" grpId="0" animBg="1"/>
      <p:bldP spid="912394" grpId="0" animBg="1"/>
      <p:bldP spid="912391" grpId="0" animBg="1"/>
      <p:bldP spid="912392" grpId="0" animBg="1"/>
      <p:bldP spid="912395" grpId="0" animBg="1"/>
      <p:bldP spid="9123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0" y="0"/>
            <a:ext cx="9144001" cy="6863326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square" lIns="91341" tIns="45675" rIns="91341" bIns="4567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60000"/>
              </a:lnSpc>
            </a:pPr>
            <a:endParaRPr lang="en-US" sz="3800" b="1" dirty="0">
              <a:solidFill>
                <a:srgbClr val="FFFFFF"/>
              </a:solidFill>
              <a:latin typeface="KodchiangUPC" pitchFamily="18" charset="-34"/>
              <a:cs typeface="AngsanaUPC" pitchFamily="18" charset="-34"/>
            </a:endParaRPr>
          </a:p>
          <a:p>
            <a:r>
              <a:rPr lang="th-TH" b="1" dirty="0" smtClean="0">
                <a:solidFill>
                  <a:srgbClr val="FFFFFF"/>
                </a:solidFill>
                <a:latin typeface="Arial" pitchFamily="34" charset="0"/>
                <a:cs typeface="AngsanaUPC" pitchFamily="18" charset="-34"/>
              </a:rPr>
              <a:t>              </a:t>
            </a:r>
            <a:r>
              <a:rPr lang="th-TH" sz="3200" b="1" dirty="0" smtClean="0">
                <a:solidFill>
                  <a:srgbClr val="FFFFFF"/>
                </a:solidFill>
              </a:rPr>
              <a:t>งานของแผ่นดินเป็นงานส่วนรวม มีผลกว้างขวาง เกี่ยวข้องกับบ้านเมือง</a:t>
            </a:r>
          </a:p>
          <a:p>
            <a:r>
              <a:rPr lang="th-TH" sz="3200" b="1" dirty="0" smtClean="0">
                <a:solidFill>
                  <a:srgbClr val="FFFFFF"/>
                </a:solidFill>
              </a:rPr>
              <a:t>           และบุคคลทุกคนทุกฝ่าย.   เมื่อเป็นงานส่วนรวม และมีผลเกี่ยวข้องกับคน</a:t>
            </a:r>
          </a:p>
          <a:p>
            <a:r>
              <a:rPr lang="th-TH" sz="3200" b="1" dirty="0" smtClean="0">
                <a:solidFill>
                  <a:srgbClr val="FFFFFF"/>
                </a:solidFill>
              </a:rPr>
              <a:t>           หมู่มากปัญหาข้อขัดแย้งต่างๆ อันเนื่องมาจากความคิดเห็นไม่ตรงกัน</a:t>
            </a:r>
          </a:p>
          <a:p>
            <a:r>
              <a:rPr lang="th-TH" sz="3200" b="1" dirty="0" smtClean="0">
                <a:solidFill>
                  <a:srgbClr val="FFFFFF"/>
                </a:solidFill>
              </a:rPr>
              <a:t>           ก็ย่อมเกิดมีขึ้นบ้าง เป็นปกติธรรมดา.   ข้าราชการผู้ปฏิบัติบริหารงานของ</a:t>
            </a:r>
          </a:p>
          <a:p>
            <a:r>
              <a:rPr lang="th-TH" sz="3200" b="1" dirty="0" smtClean="0">
                <a:solidFill>
                  <a:srgbClr val="FFFFFF"/>
                </a:solidFill>
              </a:rPr>
              <a:t>           แผ่นดิน ตลอดจนทุกคนทุกฝ่ายที่เกี่ยวข้อง จึงต้องมีใจที่หนักแน่น และ</a:t>
            </a:r>
          </a:p>
          <a:p>
            <a:r>
              <a:rPr lang="th-TH" sz="3200" b="1" dirty="0" smtClean="0">
                <a:solidFill>
                  <a:srgbClr val="FFFFFF"/>
                </a:solidFill>
              </a:rPr>
              <a:t>           เปิดกว้างรับฟังความคิดเห็นที่แตกต่าง แม้กระทั่งคำวิพากษ์วิจารณ์อย่าง</a:t>
            </a:r>
          </a:p>
          <a:p>
            <a:r>
              <a:rPr lang="th-TH" sz="3200" b="1" dirty="0" smtClean="0">
                <a:solidFill>
                  <a:srgbClr val="FFFFFF"/>
                </a:solidFill>
              </a:rPr>
              <a:t>           มีสติ ใช้ปัญญาและเหตุผลเป็นเครื่องปฏิบัติวินิจฉัย โดยถือว่า ความคิดเห็น</a:t>
            </a:r>
          </a:p>
          <a:p>
            <a:r>
              <a:rPr lang="th-TH" sz="3200" b="1" dirty="0" smtClean="0">
                <a:solidFill>
                  <a:srgbClr val="FFFFFF"/>
                </a:solidFill>
              </a:rPr>
              <a:t>           และคำวิพากษ์วิจารณ์นั้น คือการระดมสติปัญญา และประสบการณ์                     </a:t>
            </a:r>
          </a:p>
          <a:p>
            <a:r>
              <a:rPr lang="th-TH" sz="3200" b="1" dirty="0" smtClean="0">
                <a:solidFill>
                  <a:srgbClr val="FFFFFF"/>
                </a:solidFill>
              </a:rPr>
              <a:t>           อันหลากหลายจากทุกคนทุกฝ่าย เพื่อประโยชน์แก่การปฏิบัติบริหารงาน</a:t>
            </a:r>
          </a:p>
          <a:p>
            <a:r>
              <a:rPr lang="th-TH" sz="3200" b="1" dirty="0" smtClean="0">
                <a:solidFill>
                  <a:srgbClr val="FFFFFF"/>
                </a:solidFill>
              </a:rPr>
              <a:t>           และการแก้ไขปัญหาต่าง ๆ ให้งานทุกส่วนทุกด้านของแผ่นดินสำเร็จผล</a:t>
            </a:r>
          </a:p>
          <a:p>
            <a:r>
              <a:rPr lang="th-TH" sz="3200" b="1" dirty="0" smtClean="0">
                <a:solidFill>
                  <a:srgbClr val="FFFFFF"/>
                </a:solidFill>
              </a:rPr>
              <a:t>           เป็นความเจริญมั่นคงแก่ประเทศชาติและประชาชนอย่างแท้จริง.</a:t>
            </a:r>
            <a:endParaRPr lang="th-TH" sz="3200" b="1" dirty="0" smtClean="0">
              <a:solidFill>
                <a:srgbClr val="FFFFFF"/>
              </a:solidFill>
              <a:latin typeface="Arial" pitchFamily="34" charset="0"/>
              <a:cs typeface="AngsanaUPC" pitchFamily="18" charset="-34"/>
            </a:endParaRPr>
          </a:p>
          <a:p>
            <a:pPr algn="thaiDist"/>
            <a:r>
              <a:rPr lang="en-US" sz="3800" b="1" dirty="0" smtClean="0">
                <a:solidFill>
                  <a:srgbClr val="FFFFFF"/>
                </a:solidFill>
                <a:latin typeface="Arial" pitchFamily="34" charset="0"/>
                <a:cs typeface="AngsanaUPC" pitchFamily="18" charset="-34"/>
              </a:rPr>
              <a:t> </a:t>
            </a:r>
            <a:r>
              <a:rPr lang="th-TH" b="1" dirty="0" smtClean="0">
                <a:solidFill>
                  <a:srgbClr val="FFFFFF"/>
                </a:solidFill>
                <a:latin typeface="KodchiangUPC" pitchFamily="18" charset="-34"/>
                <a:cs typeface="AngsanaUPC" pitchFamily="18" charset="-34"/>
              </a:rPr>
              <a:t>                                                     อาคารเฉลิมพระเกียรติ</a:t>
            </a:r>
            <a:r>
              <a:rPr lang="en-US" b="1" dirty="0" smtClean="0">
                <a:solidFill>
                  <a:srgbClr val="FFFFFF"/>
                </a:solidFill>
                <a:latin typeface="KodchiangUPC" pitchFamily="18" charset="-34"/>
                <a:cs typeface="AngsanaUPC" pitchFamily="18" charset="-34"/>
              </a:rPr>
              <a:t> </a:t>
            </a:r>
            <a:r>
              <a:rPr lang="th-TH" b="1" dirty="0" smtClean="0">
                <a:solidFill>
                  <a:srgbClr val="FFFFFF"/>
                </a:solidFill>
                <a:latin typeface="KodchiangUPC" pitchFamily="18" charset="-34"/>
                <a:cs typeface="AngsanaUPC" pitchFamily="18" charset="-34"/>
              </a:rPr>
              <a:t>โรงพยาบาลศิริราช</a:t>
            </a:r>
            <a:endParaRPr lang="en-US" b="1" dirty="0" smtClean="0">
              <a:solidFill>
                <a:srgbClr val="FFFFFF"/>
              </a:solidFill>
              <a:latin typeface="KodchiangUPC" pitchFamily="18" charset="-34"/>
              <a:cs typeface="AngsanaUPC" pitchFamily="18" charset="-34"/>
            </a:endParaRPr>
          </a:p>
          <a:p>
            <a:pPr eaLnBrk="1" hangingPunct="1">
              <a:lnSpc>
                <a:spcPct val="85000"/>
              </a:lnSpc>
            </a:pPr>
            <a:r>
              <a:rPr lang="th-TH" b="1" dirty="0" smtClean="0">
                <a:solidFill>
                  <a:srgbClr val="FFFFFF"/>
                </a:solidFill>
                <a:latin typeface="Angsana New" pitchFamily="18" charset="-34"/>
                <a:cs typeface="AngsanaUPC" pitchFamily="18" charset="-34"/>
              </a:rPr>
              <a:t>                                                             </a:t>
            </a:r>
            <a:r>
              <a:rPr lang="th-TH" b="1" dirty="0">
                <a:solidFill>
                  <a:srgbClr val="FFFFFF"/>
                </a:solidFill>
                <a:latin typeface="Angsana New" pitchFamily="18" charset="-34"/>
                <a:cs typeface="AngsanaUPC" pitchFamily="18" charset="-34"/>
              </a:rPr>
              <a:t>วันที่ ๓๑ มีนาคม พุทธศักราช </a:t>
            </a:r>
            <a:r>
              <a:rPr lang="th-TH" b="1" dirty="0" smtClean="0">
                <a:solidFill>
                  <a:srgbClr val="FFFFFF"/>
                </a:solidFill>
                <a:latin typeface="Angsana New" pitchFamily="18" charset="-34"/>
                <a:cs typeface="AngsanaUPC" pitchFamily="18" charset="-34"/>
              </a:rPr>
              <a:t>๒๕๕๖            </a:t>
            </a:r>
            <a:endParaRPr lang="th-TH" b="1" dirty="0">
              <a:solidFill>
                <a:srgbClr val="FFFFFF"/>
              </a:solidFill>
              <a:latin typeface="Angsana New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53053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20F94-8064-4227-A8F3-7C1B0388E27C}" type="slidenum">
              <a:rPr lang="en-US"/>
              <a:pPr>
                <a:defRPr/>
              </a:pPr>
              <a:t>20</a:t>
            </a:fld>
            <a:endParaRPr lang="th-TH"/>
          </a:p>
        </p:txBody>
      </p:sp>
      <p:sp>
        <p:nvSpPr>
          <p:cNvPr id="177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"/>
            <a:ext cx="9144000" cy="1196975"/>
          </a:xfrm>
          <a:noFill/>
        </p:spPr>
        <p:txBody>
          <a:bodyPr/>
          <a:lstStyle/>
          <a:p>
            <a:r>
              <a:rPr lang="th-TH" sz="50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หลักเกณฑ์การพิจารณาว่าเป็นการกระทำผิดวินัย</a:t>
            </a:r>
          </a:p>
        </p:txBody>
      </p:sp>
      <p:sp>
        <p:nvSpPr>
          <p:cNvPr id="177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1. กระทบต่อประสิทธิภาพและประสิทธิผล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ของทางราชการ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2. กระทบต่อความมั่นคงของชาติ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3. กระทบต่อความผาสุกของประชาชน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4. กระทบต่อภาพลักษณ์และชื่อเสียง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ของทางราชการ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	</a:t>
            </a:r>
            <a:endParaRPr lang="th-TH" sz="480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76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76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7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7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7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7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7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7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7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7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7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7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7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7666" grpId="0" autoUpdateAnimBg="0"/>
      <p:bldP spid="17776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"/>
            <a:ext cx="9144000" cy="981075"/>
          </a:xfr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วินัยข้าราชการ </a:t>
            </a:r>
            <a:r>
              <a:rPr lang="th-TH" sz="5400" b="1" dirty="0" err="1">
                <a:solidFill>
                  <a:schemeClr val="bg1"/>
                </a:solidFill>
                <a:cs typeface="KodchiangUPC" pitchFamily="18" charset="-34"/>
              </a:rPr>
              <a:t>พรบ</a:t>
            </a:r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.ระเบียบข้าราชการ</a:t>
            </a:r>
            <a:r>
              <a:rPr lang="th-TH" sz="5400" b="1" dirty="0" err="1">
                <a:solidFill>
                  <a:schemeClr val="bg1"/>
                </a:solidFill>
                <a:cs typeface="KodchiangUPC" pitchFamily="18" charset="-34"/>
              </a:rPr>
              <a:t>พลเรือน</a:t>
            </a:r>
            <a:endParaRPr lang="th-TH" sz="5400" b="1" dirty="0">
              <a:cs typeface="KodchiangUPC" pitchFamily="18" charset="-34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5"/>
            <a:ext cx="9144000" cy="5805487"/>
          </a:xfr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4400" dirty="0">
                <a:cs typeface="KodchiangUPC" pitchFamily="18" charset="-34"/>
              </a:rPr>
              <a:t>   </a:t>
            </a:r>
            <a:r>
              <a:rPr lang="th-TH" sz="4400" dirty="0">
                <a:solidFill>
                  <a:schemeClr val="bg1"/>
                </a:solidFill>
                <a:cs typeface="KodchiangUPC" pitchFamily="18" charset="-34"/>
                <a:sym typeface="Wingdings" pitchFamily="2" charset="2"/>
              </a:rPr>
              <a:t> 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ข้าราชการต้องมีวินัย ต่อ</a:t>
            </a:r>
          </a:p>
          <a:p>
            <a:pPr eaLnBrk="1" hangingPunct="1">
              <a:lnSpc>
                <a:spcPct val="3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   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1. ประเทศชาติ </a:t>
            </a:r>
            <a:r>
              <a:rPr lang="th-TH" sz="4400" b="1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ม. 81</a:t>
            </a:r>
          </a:p>
          <a:p>
            <a:pPr eaLnBrk="1" hangingPunct="1"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	      2. ประชาชน  </a:t>
            </a:r>
            <a:r>
              <a:rPr lang="th-TH" sz="4400" b="1" dirty="0">
                <a:solidFill>
                  <a:srgbClr val="00FF00"/>
                </a:solidFill>
                <a:latin typeface="KodchiangUPC" pitchFamily="18" charset="-34"/>
                <a:cs typeface="KodchiangUPC" pitchFamily="18" charset="-34"/>
              </a:rPr>
              <a:t>ม. 82(8),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400" b="1" dirty="0">
                <a:solidFill>
                  <a:srgbClr val="00FFFF"/>
                </a:solidFill>
                <a:latin typeface="KodchiangUPC" pitchFamily="18" charset="-34"/>
                <a:cs typeface="KodchiangUPC" pitchFamily="18" charset="-34"/>
              </a:rPr>
              <a:t>ม. 83(9),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400" b="1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ม. 85(5)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th-TH" sz="4400" b="1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        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3. ผู้บังคับบัญชา </a:t>
            </a:r>
            <a:r>
              <a:rPr lang="th-TH" sz="4400" b="1" dirty="0">
                <a:solidFill>
                  <a:srgbClr val="00FF00"/>
                </a:solidFill>
                <a:latin typeface="KodchiangUPC" pitchFamily="18" charset="-34"/>
                <a:cs typeface="KodchiangUPC" pitchFamily="18" charset="-34"/>
              </a:rPr>
              <a:t>ม. 82(4),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400" b="1" dirty="0">
                <a:solidFill>
                  <a:srgbClr val="00FFFF"/>
                </a:solidFill>
                <a:latin typeface="KodchiangUPC" pitchFamily="18" charset="-34"/>
                <a:cs typeface="KodchiangUPC" pitchFamily="18" charset="-34"/>
              </a:rPr>
              <a:t>ม. 83(1)(2)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400" b="1" dirty="0">
                <a:solidFill>
                  <a:srgbClr val="00FFFF"/>
                </a:solidFill>
                <a:latin typeface="KodchiangUPC" pitchFamily="18" charset="-34"/>
                <a:cs typeface="KodchiangUPC" pitchFamily="18" charset="-34"/>
              </a:rPr>
              <a:t>        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4. ผู้ร่วมงาน </a:t>
            </a:r>
            <a:r>
              <a:rPr lang="th-TH" sz="4400" b="1" dirty="0">
                <a:solidFill>
                  <a:srgbClr val="00FF00"/>
                </a:solidFill>
                <a:latin typeface="KodchiangUPC" pitchFamily="18" charset="-34"/>
                <a:cs typeface="KodchiangUPC" pitchFamily="18" charset="-34"/>
              </a:rPr>
              <a:t>ม. 82(7),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400" b="1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ม. 83(7)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		 5. ตำแหน่งหน้าที่ราชการ </a:t>
            </a:r>
            <a:r>
              <a:rPr lang="th-TH" sz="4400" b="1" dirty="0">
                <a:solidFill>
                  <a:srgbClr val="00FF00"/>
                </a:solidFill>
                <a:latin typeface="KodchiangUPC" pitchFamily="18" charset="-34"/>
                <a:cs typeface="KodchiangUPC" pitchFamily="18" charset="-34"/>
              </a:rPr>
              <a:t>ม. 82(1)(2)(3)(5)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th-TH" sz="4400" b="1" dirty="0">
                <a:solidFill>
                  <a:srgbClr val="00FF00"/>
                </a:solidFill>
                <a:latin typeface="KodchiangUPC" pitchFamily="18" charset="-34"/>
                <a:cs typeface="KodchiangUPC" pitchFamily="18" charset="-34"/>
              </a:rPr>
              <a:t>              (6)(9),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400" b="1" dirty="0">
                <a:solidFill>
                  <a:srgbClr val="00FFFF"/>
                </a:solidFill>
                <a:latin typeface="KodchiangUPC" pitchFamily="18" charset="-34"/>
                <a:cs typeface="KodchiangUPC" pitchFamily="18" charset="-34"/>
              </a:rPr>
              <a:t>ม. 83(3)(4)(5),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400" b="1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ม. 85(1)(2)(3)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		 6. ตนเอง </a:t>
            </a:r>
            <a:r>
              <a:rPr lang="th-TH" sz="4400" b="1" dirty="0">
                <a:solidFill>
                  <a:srgbClr val="00FF00"/>
                </a:solidFill>
                <a:latin typeface="KodchiangUPC" pitchFamily="18" charset="-34"/>
                <a:cs typeface="KodchiangUPC" pitchFamily="18" charset="-34"/>
              </a:rPr>
              <a:t>ม. 82(10),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400" b="1" dirty="0">
                <a:solidFill>
                  <a:srgbClr val="00FFFF"/>
                </a:solidFill>
                <a:latin typeface="KodchiangUPC" pitchFamily="18" charset="-34"/>
                <a:cs typeface="KodchiangUPC" pitchFamily="18" charset="-34"/>
              </a:rPr>
              <a:t>ม. 83(6)(8),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400" b="1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ม. 85(4)(6)</a:t>
            </a: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                        	                  	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</a:t>
            </a:r>
            <a:r>
              <a:rPr lang="th-TH" sz="40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		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th-TH" sz="5400" b="1">
                <a:solidFill>
                  <a:schemeClr val="bg1"/>
                </a:solidFill>
                <a:cs typeface="KodchiangUPC" pitchFamily="18" charset="-34"/>
              </a:rPr>
              <a:t>          หมวดที่ 6 วินัยและการรักษาวินัย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692275" y="1268414"/>
            <a:ext cx="5830888" cy="936625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9" rIns="91350" bIns="45679" anchor="ctr"/>
          <a:lstStyle/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</a:rPr>
              <a:t>ลักษณะของกฎหมายทางด้านวินัย</a:t>
            </a:r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250825" y="3068639"/>
            <a:ext cx="2952750" cy="280828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9" rIns="91350" bIns="45679" anchor="ctr"/>
          <a:lstStyle/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</a:rPr>
              <a:t>ให้กระทำการอัน</a:t>
            </a:r>
          </a:p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</a:rPr>
              <a:t>เป็นข้อปฎิบัติ </a:t>
            </a:r>
          </a:p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</a:rPr>
              <a:t>ม.82</a:t>
            </a:r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3419475" y="3141663"/>
            <a:ext cx="2736850" cy="2808287"/>
          </a:xfrm>
          <a:prstGeom prst="rect">
            <a:avLst/>
          </a:prstGeom>
          <a:solidFill>
            <a:srgbClr val="CCFFCC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9" rIns="91350" bIns="45679" anchor="ctr"/>
          <a:lstStyle/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</a:rPr>
              <a:t>ต้องไม่กระทำ</a:t>
            </a:r>
          </a:p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</a:rPr>
              <a:t>อันเป็นข้อห้าม</a:t>
            </a:r>
          </a:p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</a:rPr>
              <a:t>ม.83</a:t>
            </a:r>
          </a:p>
        </p:txBody>
      </p:sp>
      <p:sp>
        <p:nvSpPr>
          <p:cNvPr id="300039" name="Rectangle 7"/>
          <p:cNvSpPr>
            <a:spLocks noChangeArrowheads="1"/>
          </p:cNvSpPr>
          <p:nvPr/>
        </p:nvSpPr>
        <p:spPr bwMode="auto">
          <a:xfrm>
            <a:off x="6443664" y="3141663"/>
            <a:ext cx="2449512" cy="2808287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9" rIns="91350" bIns="45679" anchor="ctr"/>
          <a:lstStyle/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</a:rPr>
              <a:t>การกระทำ</a:t>
            </a:r>
          </a:p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</a:rPr>
              <a:t>ที่เป็นวินัย</a:t>
            </a:r>
          </a:p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</a:rPr>
              <a:t>ร้ายแรง</a:t>
            </a:r>
          </a:p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</a:rPr>
              <a:t>ม.85</a:t>
            </a:r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4643438" y="2205038"/>
            <a:ext cx="0" cy="863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 flipH="1">
            <a:off x="1692285" y="2205038"/>
            <a:ext cx="2951163" cy="863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4643438" y="2205038"/>
            <a:ext cx="2736850" cy="863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9" rIns="91350" bIns="45679"/>
          <a:lstStyle/>
          <a:p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395288" y="1844675"/>
            <a:ext cx="4321175" cy="4537075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 anchor="ctr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</a:t>
            </a:r>
            <a:r>
              <a:rPr lang="th-TH" sz="44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1. </a:t>
            </a:r>
            <a:r>
              <a:rPr lang="th-TH" sz="44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การกระทำตาม ม. 81</a:t>
            </a:r>
            <a:endParaRPr lang="th-TH" sz="4400" b="1">
              <a:solidFill>
                <a:srgbClr val="FFFFFF"/>
              </a:solidFill>
              <a:latin typeface="Angsana New" pitchFamily="18" charset="-34"/>
              <a:cs typeface="KodchiangUPC" pitchFamily="18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2. </a:t>
            </a:r>
            <a:r>
              <a:rPr lang="th-TH" sz="44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การกระทำอันเป็นข้อปฏิบัติ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  ตาม ม. 82(1)-(11)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3. </a:t>
            </a:r>
            <a:r>
              <a:rPr lang="th-TH" sz="44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การกระทำอันเป็นข้อห้าม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 ตาม ม. 83(1)-(10)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755650" y="476250"/>
            <a:ext cx="3455988" cy="719138"/>
          </a:xfrm>
          <a:prstGeom prst="rect">
            <a:avLst/>
          </a:prstGeom>
          <a:noFill/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 anchor="ctr"/>
          <a:lstStyle/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วินัยไม่ร้ายแรง</a:t>
            </a:r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4932363" y="1844675"/>
            <a:ext cx="3854450" cy="4537075"/>
          </a:xfrm>
          <a:prstGeom prst="rect">
            <a:avLst/>
          </a:prstGeom>
          <a:noFill/>
          <a:ln w="38100" algn="ctr">
            <a:solidFill>
              <a:srgbClr val="66FF33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 anchor="ctr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1. 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การกระทำความผิด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 ในลักษณะร้ายแรง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 ตาม ม. 85 (1)-(8)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2.</a:t>
            </a:r>
            <a:r>
              <a:rPr lang="th-TH" sz="4400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การกระทำตาม ม. 82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และตาม ม. 83 อัน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เป็นเหตุ ให้เสียหายแก่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ราชการอย่างร้ายแรง</a:t>
            </a:r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5003800" y="476250"/>
            <a:ext cx="3384550" cy="719138"/>
          </a:xfrm>
          <a:prstGeom prst="rect">
            <a:avLst/>
          </a:prstGeom>
          <a:noFill/>
          <a:ln w="28575" algn="ctr">
            <a:solidFill>
              <a:srgbClr val="66FF33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 anchor="ctr"/>
          <a:lstStyle/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วินัยร้ายแรง</a:t>
            </a:r>
          </a:p>
        </p:txBody>
      </p:sp>
      <p:sp>
        <p:nvSpPr>
          <p:cNvPr id="178184" name="AutoShape 8"/>
          <p:cNvSpPr>
            <a:spLocks noChangeArrowheads="1"/>
          </p:cNvSpPr>
          <p:nvPr/>
        </p:nvSpPr>
        <p:spPr bwMode="auto">
          <a:xfrm rot="5400000">
            <a:off x="2043123" y="1277938"/>
            <a:ext cx="790575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FF33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9" rIns="91350" bIns="45679" anchor="ctr"/>
          <a:lstStyle/>
          <a:p>
            <a:endParaRPr lang="th-TH"/>
          </a:p>
        </p:txBody>
      </p:sp>
      <p:sp>
        <p:nvSpPr>
          <p:cNvPr id="178185" name="AutoShape 9"/>
          <p:cNvSpPr>
            <a:spLocks noChangeArrowheads="1"/>
          </p:cNvSpPr>
          <p:nvPr/>
        </p:nvSpPr>
        <p:spPr bwMode="auto">
          <a:xfrm rot="5400000">
            <a:off x="6326188" y="1314451"/>
            <a:ext cx="720725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FF33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9" rIns="91350" bIns="45679" anchor="ctr"/>
          <a:lstStyle/>
          <a:p>
            <a:endParaRPr lang="th-TH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323860" y="333385"/>
            <a:ext cx="8424863" cy="6119813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/>
          <a:lstStyle/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endParaRPr lang="th-TH" sz="4800" b="1">
              <a:solidFill>
                <a:srgbClr val="FFFFFF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303110" name="AutoShape 6"/>
          <p:cNvSpPr>
            <a:spLocks noChangeArrowheads="1"/>
          </p:cNvSpPr>
          <p:nvPr/>
        </p:nvSpPr>
        <p:spPr bwMode="auto">
          <a:xfrm>
            <a:off x="2268538" y="1773239"/>
            <a:ext cx="4248150" cy="71913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9" rIns="91350" bIns="45679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4400" b="1">
                <a:solidFill>
                  <a:srgbClr val="000000"/>
                </a:solidFill>
                <a:latin typeface="KodchiangUPC" pitchFamily="18" charset="-34"/>
                <a:cs typeface="LilyUPC" pitchFamily="34" charset="-34"/>
              </a:rPr>
              <a:t>วินัยต่อประเทศชาติ</a:t>
            </a:r>
            <a:r>
              <a:rPr lang="th-TH" sz="4400" b="1">
                <a:solidFill>
                  <a:srgbClr val="FFFFFF"/>
                </a:solidFill>
                <a:latin typeface="KodchiangUPC" pitchFamily="18" charset="-34"/>
                <a:cs typeface="LilyUPC" pitchFamily="34" charset="-34"/>
              </a:rPr>
              <a:t>  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755650" y="692150"/>
            <a:ext cx="7416800" cy="792163"/>
          </a:xfrm>
          <a:prstGeom prst="rect">
            <a:avLst/>
          </a:prstGeom>
          <a:noFill/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 anchor="ctr"/>
          <a:lstStyle/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ข้อกำหนด วินัยข้าราชการพลเรือน</a:t>
            </a:r>
          </a:p>
        </p:txBody>
      </p:sp>
      <p:sp>
        <p:nvSpPr>
          <p:cNvPr id="303112" name="Rectangle 8" descr="หนัง"/>
          <p:cNvSpPr>
            <a:spLocks noChangeArrowheads="1"/>
          </p:cNvSpPr>
          <p:nvPr/>
        </p:nvSpPr>
        <p:spPr bwMode="auto">
          <a:xfrm>
            <a:off x="1042988" y="2924176"/>
            <a:ext cx="6985000" cy="31686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 </a:t>
            </a:r>
          </a:p>
          <a:p>
            <a:pPr marL="342560" indent="-342560" eaLnBrk="0" hangingPunct="0">
              <a:lnSpc>
                <a:spcPct val="50000"/>
              </a:lnSpc>
              <a:spcBef>
                <a:spcPct val="20000"/>
              </a:spcBef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              </a:t>
            </a:r>
            <a:r>
              <a:rPr lang="th-TH" sz="4800" b="1" u="sng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มาตรา 81</a:t>
            </a:r>
            <a:r>
              <a:rPr lang="th-TH" sz="48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ข้าราชการต้องสนับสนุน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การปกครองระบอบประชาธิปไตยอันมี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พระมหากษัตริย์ทรงเป็นประมุขด้วย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ความบริสุทธิ์ใจ</a:t>
            </a:r>
            <a:endParaRPr lang="th-TH" sz="4800" b="1">
              <a:solidFill>
                <a:srgbClr val="000000"/>
              </a:solidFill>
              <a:latin typeface="Angsana New" pitchFamily="18" charset="-34"/>
              <a:cs typeface="KodchiangUPC" pitchFamily="18" charset="-34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539760" y="1916113"/>
            <a:ext cx="8424863" cy="3673475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</a:t>
            </a:r>
            <a:endParaRPr lang="th-TH" sz="4400" b="1" dirty="0">
              <a:solidFill>
                <a:srgbClr val="FFFFFF"/>
              </a:solidFill>
              <a:latin typeface="Angsana New" pitchFamily="18" charset="-34"/>
              <a:cs typeface="KodchiangUPC" pitchFamily="18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1. </a:t>
            </a:r>
            <a:r>
              <a:rPr lang="th-TH" sz="4400" b="1" dirty="0">
                <a:solidFill>
                  <a:srgbClr val="99FF33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ต้องต้อนรับ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ให้ความสะดวก </a:t>
            </a:r>
            <a:r>
              <a:rPr lang="th-TH" sz="44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ให้ความเป็นธรรม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และ</a:t>
            </a:r>
            <a:r>
              <a:rPr lang="th-TH" sz="44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ให้การสงเคราะห์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แก่ประชาชนผู้ติดต่อราชการเกี่ยวกับ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หน้าที่ของตน มาตรา 82(8)</a:t>
            </a:r>
            <a:r>
              <a:rPr lang="th-TH" sz="4400" dirty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2195513" y="908050"/>
            <a:ext cx="5256212" cy="863600"/>
          </a:xfrm>
          <a:prstGeom prst="rect">
            <a:avLst/>
          </a:prstGeom>
          <a:noFill/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 anchor="ctr"/>
          <a:lstStyle/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FFFFFF"/>
                </a:solidFill>
                <a:latin typeface="Angsana New" pitchFamily="18" charset="-34"/>
                <a:cs typeface="LilyUPC" pitchFamily="34" charset="-34"/>
              </a:rPr>
              <a:t>วินัยต่อประชาชน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6000" b="1">
              <a:cs typeface="KodchiangUPC" pitchFamily="18" charset="-34"/>
            </a:endParaRPr>
          </a:p>
        </p:txBody>
      </p:sp>
      <p:sp>
        <p:nvSpPr>
          <p:cNvPr id="181252" name="Rectangle 6"/>
          <p:cNvSpPr>
            <a:spLocks noChangeArrowheads="1"/>
          </p:cNvSpPr>
          <p:nvPr/>
        </p:nvSpPr>
        <p:spPr bwMode="auto">
          <a:xfrm>
            <a:off x="684213" y="549276"/>
            <a:ext cx="8135937" cy="42037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lIns="91350" tIns="45679" rIns="91350" bIns="45679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th-TH" sz="4800" dirty="0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</a:t>
            </a:r>
            <a:endParaRPr lang="th-TH" sz="4800" b="1" dirty="0">
              <a:solidFill>
                <a:srgbClr val="FFFFFF"/>
              </a:solidFill>
              <a:latin typeface="KodchiangUPC" pitchFamily="18" charset="-34"/>
              <a:cs typeface="KodchiangUPC" pitchFamily="18" charset="-34"/>
              <a:sym typeface="Webdings" pitchFamily="18" charset="2"/>
            </a:endParaRPr>
          </a:p>
          <a:p>
            <a:pPr eaLnBrk="0" hangingPunct="0">
              <a:lnSpc>
                <a:spcPct val="70000"/>
              </a:lnSpc>
            </a:pPr>
            <a:r>
              <a:rPr lang="th-TH" sz="48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  2.  </a:t>
            </a:r>
            <a:r>
              <a:rPr lang="th-TH" sz="4800" b="1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ต้องไม่ดูหมิ่น</a:t>
            </a:r>
            <a:r>
              <a:rPr lang="th-TH" sz="48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เหยียดหยามกดขี่ หรือ</a:t>
            </a:r>
          </a:p>
          <a:p>
            <a:pPr eaLnBrk="0" hangingPunct="0">
              <a:lnSpc>
                <a:spcPct val="70000"/>
              </a:lnSpc>
            </a:pPr>
            <a:r>
              <a:rPr lang="th-TH" sz="4800" b="1" dirty="0">
                <a:solidFill>
                  <a:srgbClr val="66FF33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ข่มเหง</a:t>
            </a:r>
            <a:r>
              <a:rPr lang="th-TH" sz="4800" b="1" dirty="0">
                <a:solidFill>
                  <a:srgbClr val="99FF33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ประชาชน</a:t>
            </a:r>
            <a:r>
              <a:rPr lang="th-TH" sz="48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ผู้ติดต่อราชการ มาตรา 83(9)</a:t>
            </a:r>
          </a:p>
          <a:p>
            <a:pPr eaLnBrk="0" hangingPunct="0">
              <a:lnSpc>
                <a:spcPct val="70000"/>
              </a:lnSpc>
            </a:pPr>
            <a:r>
              <a:rPr lang="th-TH" sz="4800" dirty="0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</a:t>
            </a:r>
            <a:endParaRPr lang="th-TH" sz="4800" b="1" dirty="0">
              <a:solidFill>
                <a:srgbClr val="000000"/>
              </a:solidFill>
              <a:latin typeface="KodchiangUPC" pitchFamily="18" charset="-34"/>
              <a:cs typeface="KodchiangUPC" pitchFamily="18" charset="-34"/>
              <a:sym typeface="Webdings" pitchFamily="18" charset="2"/>
            </a:endParaRPr>
          </a:p>
          <a:p>
            <a:pPr eaLnBrk="0" hangingPunct="0">
              <a:lnSpc>
                <a:spcPct val="70000"/>
              </a:lnSpc>
            </a:pPr>
            <a:r>
              <a:rPr lang="th-TH" sz="4800" b="1" dirty="0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  </a:t>
            </a:r>
            <a:r>
              <a:rPr lang="th-TH" sz="48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3 </a:t>
            </a:r>
            <a:r>
              <a:rPr lang="th-TH" sz="4800" b="1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ดูหมิ่น</a:t>
            </a:r>
            <a:r>
              <a:rPr lang="th-TH" sz="48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เหยียดหยาม </a:t>
            </a:r>
            <a:r>
              <a:rPr lang="th-TH" sz="4800" b="1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กดขี่</a:t>
            </a:r>
            <a:r>
              <a:rPr lang="th-TH" sz="48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ข่มเหง หรือ</a:t>
            </a:r>
          </a:p>
          <a:p>
            <a:pPr eaLnBrk="0" hangingPunct="0">
              <a:lnSpc>
                <a:spcPct val="70000"/>
              </a:lnSpc>
            </a:pPr>
            <a:r>
              <a:rPr lang="th-TH" sz="48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</a:t>
            </a:r>
            <a:r>
              <a:rPr lang="th-TH" sz="4800" b="1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ทำร้ายประชาชน</a:t>
            </a:r>
            <a:r>
              <a:rPr lang="th-TH" sz="48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ผู้ติดต่อราชการอย่างร้ายแรง </a:t>
            </a:r>
          </a:p>
          <a:p>
            <a:pPr eaLnBrk="0" hangingPunct="0">
              <a:lnSpc>
                <a:spcPct val="70000"/>
              </a:lnSpc>
            </a:pPr>
            <a:r>
              <a:rPr lang="th-TH" sz="48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>   มาตรา 85(5) (ผิดร้ายแรง</a:t>
            </a:r>
          </a:p>
          <a:p>
            <a:pPr eaLnBrk="0" hangingPunct="0">
              <a:lnSpc>
                <a:spcPct val="70000"/>
              </a:lnSpc>
            </a:pPr>
            <a:endParaRPr lang="th-TH" sz="4800" b="1" dirty="0">
              <a:solidFill>
                <a:srgbClr val="FFFFFF"/>
              </a:solidFill>
              <a:latin typeface="KodchiangUPC" pitchFamily="18" charset="-34"/>
              <a:cs typeface="KodchiangUPC" pitchFamily="18" charset="-34"/>
              <a:sym typeface="Webdings" pitchFamily="18" charset="2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3" name="Rectangle 3" descr="ไม้วอลนัต"/>
          <p:cNvSpPr>
            <a:spLocks noChangeArrowheads="1"/>
          </p:cNvSpPr>
          <p:nvPr/>
        </p:nvSpPr>
        <p:spPr bwMode="auto">
          <a:xfrm>
            <a:off x="323850" y="73035"/>
            <a:ext cx="8569325" cy="6524625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 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endParaRPr lang="th-TH" sz="4000" b="1" dirty="0">
              <a:solidFill>
                <a:srgbClr val="FFFFFF"/>
              </a:solidFill>
              <a:latin typeface="Angsana New" pitchFamily="18" charset="-34"/>
              <a:cs typeface="LilyUPC" pitchFamily="34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endParaRPr lang="th-TH" sz="4000" b="1" dirty="0">
              <a:solidFill>
                <a:srgbClr val="FFFFFF"/>
              </a:solidFill>
              <a:latin typeface="Angsana New" pitchFamily="18" charset="-34"/>
              <a:cs typeface="LilyUPC" pitchFamily="34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5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          </a:t>
            </a:r>
            <a:r>
              <a:rPr lang="th-TH" sz="48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1. ต้องปฏิบัติหน้าที่ด้วยความ</a:t>
            </a:r>
            <a:r>
              <a:rPr lang="th-TH" sz="48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4800" b="1" dirty="0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ซื่อสัตย์</a:t>
            </a:r>
            <a:r>
              <a:rPr lang="th-TH" sz="48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สุจริต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8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และ</a:t>
            </a:r>
            <a:r>
              <a:rPr lang="th-TH" sz="4800" b="1" dirty="0">
                <a:solidFill>
                  <a:srgbClr val="66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เที่ยงธรรม  </a:t>
            </a:r>
            <a:r>
              <a:rPr lang="th-TH" sz="4800" b="1" i="1" u="sng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มาตรา 82(1)</a:t>
            </a:r>
          </a:p>
          <a:p>
            <a:pPr marL="342560" indent="-34256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th-TH" sz="48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</a:t>
            </a:r>
            <a:r>
              <a:rPr lang="th-TH" sz="4800" b="1" dirty="0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ซื่อสัตย์.. ตรงไปตรงมา,ไม่คดโกง,</a:t>
            </a:r>
          </a:p>
          <a:p>
            <a:pPr marL="342560" indent="-34256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th-TH" sz="4800" b="1" dirty="0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     ไม่หลอกลวง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800" b="1" dirty="0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</a:t>
            </a:r>
            <a:r>
              <a:rPr lang="th-TH" sz="48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สุจริต..ที่ดีที่ชอบตามคลองธรรม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8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</a:t>
            </a:r>
            <a:r>
              <a:rPr lang="th-TH" sz="48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เที่ยงธรรม..ไม่ลำเอียง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800" b="1" dirty="0">
                <a:solidFill>
                  <a:srgbClr val="FFFFFF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          </a:t>
            </a:r>
            <a:r>
              <a:rPr lang="th-TH" sz="4800" b="1" dirty="0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          </a:t>
            </a:r>
          </a:p>
        </p:txBody>
      </p:sp>
      <p:sp>
        <p:nvSpPr>
          <p:cNvPr id="182276" name="AutoShape 4"/>
          <p:cNvSpPr>
            <a:spLocks noChangeArrowheads="1"/>
          </p:cNvSpPr>
          <p:nvPr/>
        </p:nvSpPr>
        <p:spPr bwMode="auto">
          <a:xfrm>
            <a:off x="2195523" y="549276"/>
            <a:ext cx="4681537" cy="10080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 wrap="none" lIns="91350" tIns="45679" rIns="91350" bIns="45679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5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วินัยต่อตำแหน่งหน้าที่</a:t>
            </a:r>
            <a:r>
              <a:rPr lang="th-TH" sz="5400" b="1" dirty="0">
                <a:solidFill>
                  <a:srgbClr val="FFFFFF"/>
                </a:solidFill>
                <a:latin typeface="KodchiangUPC" pitchFamily="18" charset="-34"/>
                <a:cs typeface="LilyUPC" pitchFamily="34" charset="-34"/>
              </a:rPr>
              <a:t> 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z="6000" b="1">
              <a:cs typeface="KodchiangUPC" pitchFamily="18" charset="-34"/>
            </a:endParaRPr>
          </a:p>
        </p:txBody>
      </p:sp>
      <p:sp>
        <p:nvSpPr>
          <p:cNvPr id="932868" name="Rectangle 4"/>
          <p:cNvSpPr>
            <a:spLocks noChangeArrowheads="1"/>
          </p:cNvSpPr>
          <p:nvPr/>
        </p:nvSpPr>
        <p:spPr bwMode="auto">
          <a:xfrm>
            <a:off x="179388" y="188914"/>
            <a:ext cx="8964612" cy="6408737"/>
          </a:xfrm>
          <a:prstGeom prst="rect">
            <a:avLst/>
          </a:prstGeom>
          <a:noFill/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 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2. ต้องไม่อาศัยหรือยอมให้ผู้อื่น</a:t>
            </a:r>
            <a:r>
              <a:rPr lang="th-TH" sz="4800" b="1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อาศัยตำแหน่ง 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800" b="1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หน้าที่ราชการของตน</a:t>
            </a:r>
            <a:r>
              <a:rPr lang="th-TH" sz="48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4800" b="1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หาประโยชน์</a:t>
            </a:r>
            <a:r>
              <a:rPr lang="th-TH" sz="48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ให้แก่ตนเอง 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8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หรือ ผู้อื่น </a:t>
            </a:r>
            <a:r>
              <a:rPr lang="th-TH" sz="4800" b="1" i="1" u="sng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มาตรา 83(3)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</a:t>
            </a:r>
            <a:r>
              <a:rPr lang="th-TH" sz="480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480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 </a:t>
            </a:r>
            <a:r>
              <a:rPr lang="th-TH" sz="4800" b="1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อาศัยตำแหน่งหน้าที่ราชการของตน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</a:t>
            </a:r>
            <a:r>
              <a:rPr lang="th-TH" sz="4800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 </a:t>
            </a:r>
            <a:r>
              <a:rPr lang="th-TH" sz="4800" b="1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ประโยชน์...เป็นประโยชน์ที่ควรได้</a:t>
            </a:r>
            <a:endParaRPr lang="th-TH" sz="4000" i="1">
              <a:solidFill>
                <a:srgbClr val="000000"/>
              </a:solidFill>
              <a:latin typeface="Angsana New" pitchFamily="18" charset="-34"/>
              <a:cs typeface="LilyUPC" pitchFamily="34" charset="-34"/>
              <a:sym typeface="Webdings" pitchFamily="18" charset="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cs typeface="LilyUPC" pitchFamily="34" charset="-34"/>
              </a:defRPr>
            </a:lvl9pPr>
          </a:lstStyle>
          <a:p>
            <a:pPr>
              <a:defRPr/>
            </a:pPr>
            <a:fld id="{706F1A2C-8B6E-4F1D-93BC-65E38D35C358}" type="slidenum">
              <a:rPr lang="en-US" sz="1400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th-TH" sz="1400" smtClean="0">
              <a:solidFill>
                <a:srgbClr val="000000"/>
              </a:solidFill>
            </a:endParaRPr>
          </a:p>
        </p:txBody>
      </p:sp>
      <p:sp>
        <p:nvSpPr>
          <p:cNvPr id="182275" name="Rectangle 222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 defTabSz="1066800"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66800"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66800"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66800"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66800"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fld id="{D8EA3CBB-F18A-4D7C-ABE6-36024A1D4C7D}" type="slidenum">
              <a:rPr 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29</a:t>
            </a:fld>
            <a:endParaRPr lang="th-TH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1341438"/>
            <a:ext cx="8569325" cy="4572000"/>
          </a:xfrm>
        </p:spPr>
        <p:txBody>
          <a:bodyPr lIns="91422" tIns="45711" rIns="91422" bIns="45711" anchor="ctr"/>
          <a:lstStyle/>
          <a:p>
            <a:pPr marL="0" indent="0" defTabSz="784225" eaLnBrk="1" hangingPunct="1">
              <a:lnSpc>
                <a:spcPct val="90000"/>
              </a:lnSpc>
              <a:buFontTx/>
              <a:buNone/>
            </a:pPr>
            <a:r>
              <a:rPr lang="th-TH" sz="4800" b="1" smtClean="0">
                <a:solidFill>
                  <a:srgbClr val="FFDFFF"/>
                </a:solidFill>
                <a:cs typeface="IrisUPC" pitchFamily="34" charset="-34"/>
              </a:rPr>
              <a:t>         ผู้ใดเป็นเจ้าพนักงาน มีหน้าที่จัดการหรือ  </a:t>
            </a:r>
          </a:p>
          <a:p>
            <a:pPr marL="0" indent="0" defTabSz="784225" eaLnBrk="1" hangingPunct="1">
              <a:lnSpc>
                <a:spcPct val="90000"/>
              </a:lnSpc>
              <a:buFontTx/>
              <a:buNone/>
            </a:pPr>
            <a:r>
              <a:rPr lang="th-TH" sz="4800" b="1" smtClean="0">
                <a:solidFill>
                  <a:srgbClr val="FFDFFF"/>
                </a:solidFill>
                <a:cs typeface="IrisUPC" pitchFamily="34" charset="-34"/>
              </a:rPr>
              <a:t>  ดูแลกิจการใด </a:t>
            </a:r>
            <a:r>
              <a:rPr lang="th-TH" sz="4800" b="1" smtClean="0">
                <a:solidFill>
                  <a:srgbClr val="FFFF00"/>
                </a:solidFill>
                <a:cs typeface="IrisUPC" pitchFamily="34" charset="-34"/>
              </a:rPr>
              <a:t>เข้ามีส่วนได้เสีย</a:t>
            </a:r>
            <a:r>
              <a:rPr lang="th-TH" sz="4800" b="1" smtClean="0">
                <a:solidFill>
                  <a:srgbClr val="FFDFFF"/>
                </a:solidFill>
                <a:cs typeface="IrisUPC" pitchFamily="34" charset="-34"/>
              </a:rPr>
              <a:t> เพื่อประโยชน์</a:t>
            </a:r>
          </a:p>
          <a:p>
            <a:pPr marL="0" indent="0" defTabSz="784225" eaLnBrk="1" hangingPunct="1">
              <a:lnSpc>
                <a:spcPct val="90000"/>
              </a:lnSpc>
              <a:buFontTx/>
              <a:buNone/>
            </a:pPr>
            <a:r>
              <a:rPr lang="th-TH" sz="4800" b="1" smtClean="0">
                <a:solidFill>
                  <a:srgbClr val="FFDFFF"/>
                </a:solidFill>
                <a:cs typeface="IrisUPC" pitchFamily="34" charset="-34"/>
              </a:rPr>
              <a:t>  สำหรับตนเองหรือผู้อื่นเนื่องด้วยกิจการนั้น </a:t>
            </a:r>
          </a:p>
          <a:p>
            <a:pPr marL="0" indent="0" defTabSz="784225" eaLnBrk="1" hangingPunct="1">
              <a:lnSpc>
                <a:spcPct val="90000"/>
              </a:lnSpc>
              <a:buFontTx/>
              <a:buNone/>
            </a:pPr>
            <a:r>
              <a:rPr lang="th-TH" sz="4800" b="1" smtClean="0">
                <a:solidFill>
                  <a:srgbClr val="FFDFFF"/>
                </a:solidFill>
                <a:cs typeface="IrisUPC" pitchFamily="34" charset="-34"/>
              </a:rPr>
              <a:t>          ต้องระวางโทษจำคุก</a:t>
            </a:r>
            <a:r>
              <a:rPr lang="th-TH" sz="4800" b="1" smtClean="0">
                <a:solidFill>
                  <a:srgbClr val="FF0000"/>
                </a:solidFill>
                <a:cs typeface="IrisUPC" pitchFamily="34" charset="-34"/>
              </a:rPr>
              <a:t> </a:t>
            </a:r>
            <a:r>
              <a:rPr lang="th-TH" sz="4800" b="1" smtClean="0">
                <a:solidFill>
                  <a:srgbClr val="FFDFFF"/>
                </a:solidFill>
                <a:cs typeface="IrisUPC" pitchFamily="34" charset="-34"/>
              </a:rPr>
              <a:t>ตั้งแต่ 1-10 ปี </a:t>
            </a:r>
          </a:p>
          <a:p>
            <a:pPr marL="0" indent="0" defTabSz="784225" eaLnBrk="1" hangingPunct="1">
              <a:lnSpc>
                <a:spcPct val="90000"/>
              </a:lnSpc>
              <a:buFontTx/>
              <a:buNone/>
            </a:pPr>
            <a:r>
              <a:rPr lang="th-TH" sz="4800" b="1" smtClean="0">
                <a:solidFill>
                  <a:srgbClr val="FFDFFF"/>
                </a:solidFill>
                <a:cs typeface="IrisUPC" pitchFamily="34" charset="-34"/>
              </a:rPr>
              <a:t>   และปรับตั้งแต่ 2,000-20,000 บาท</a:t>
            </a:r>
          </a:p>
        </p:txBody>
      </p:sp>
      <p:sp>
        <p:nvSpPr>
          <p:cNvPr id="225283" name="Line 3"/>
          <p:cNvSpPr>
            <a:spLocks noChangeShapeType="1"/>
          </p:cNvSpPr>
          <p:nvPr/>
        </p:nvSpPr>
        <p:spPr bwMode="auto">
          <a:xfrm>
            <a:off x="228600" y="1143000"/>
            <a:ext cx="495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8373" tIns="39187" rIns="78373" bIns="39187"/>
          <a:lstStyle/>
          <a:p>
            <a:pPr eaLnBrk="0" hangingPunct="0"/>
            <a:endParaRPr lang="th-TH" sz="3600" smtClean="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5334000" y="1143000"/>
            <a:ext cx="2743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8373" tIns="39187" rIns="78373" bIns="39187"/>
          <a:lstStyle/>
          <a:p>
            <a:pPr eaLnBrk="0" hangingPunct="0"/>
            <a:endParaRPr lang="th-TH" sz="3600" smtClean="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285" name="AutoShape 5"/>
          <p:cNvSpPr>
            <a:spLocks noChangeArrowheads="1"/>
          </p:cNvSpPr>
          <p:nvPr/>
        </p:nvSpPr>
        <p:spPr bwMode="auto">
          <a:xfrm flipH="1">
            <a:off x="8220075" y="1009650"/>
            <a:ext cx="347663" cy="244475"/>
          </a:xfrm>
          <a:prstGeom prst="flowChartOnline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/>
          <a:p>
            <a:pPr algn="ctr" defTabSz="1066800"/>
            <a:endParaRPr lang="th-TH" sz="3700" b="1" smtClean="0">
              <a:solidFill>
                <a:srgbClr val="000000"/>
              </a:solidFill>
              <a:latin typeface="Angsana New" pitchFamily="18" charset="-34"/>
              <a:ea typeface="Arial Unicode MS" pitchFamily="34" charset="-128"/>
            </a:endParaRPr>
          </a:p>
        </p:txBody>
      </p:sp>
      <p:sp>
        <p:nvSpPr>
          <p:cNvPr id="225286" name="AutoShape 6"/>
          <p:cNvSpPr>
            <a:spLocks noChangeArrowheads="1"/>
          </p:cNvSpPr>
          <p:nvPr/>
        </p:nvSpPr>
        <p:spPr bwMode="auto">
          <a:xfrm flipH="1">
            <a:off x="8643938" y="1025525"/>
            <a:ext cx="347662" cy="241300"/>
          </a:xfrm>
          <a:prstGeom prst="flowChartOnline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/>
          <a:p>
            <a:pPr algn="ctr" defTabSz="1066800"/>
            <a:endParaRPr lang="th-TH" sz="3700" b="1" smtClean="0">
              <a:solidFill>
                <a:srgbClr val="000000"/>
              </a:solidFill>
              <a:latin typeface="Angsana New" pitchFamily="18" charset="-34"/>
              <a:ea typeface="Arial Unicode MS" pitchFamily="34" charset="-128"/>
            </a:endParaRP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 anchorCtr="1"/>
          <a:lstStyle/>
          <a:p>
            <a:pPr algn="ctr" defTabSz="1066800"/>
            <a:r>
              <a:rPr lang="th-TH" sz="6600" b="1" smtClean="0">
                <a:solidFill>
                  <a:srgbClr val="FFFF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ประมวลกฎหมายอาญา มาตรา152</a:t>
            </a:r>
          </a:p>
        </p:txBody>
      </p:sp>
    </p:spTree>
    <p:extLst>
      <p:ext uri="{BB962C8B-B14F-4D97-AF65-F5344CB8AC3E}">
        <p14:creationId xmlns:p14="http://schemas.microsoft.com/office/powerpoint/2010/main" xmlns="" val="1072060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build="p" autoUpdateAnimBg="0" advAuto="0"/>
      <p:bldP spid="225283" grpId="0" animBg="1"/>
      <p:bldP spid="225284" grpId="0" animBg="1"/>
      <p:bldP spid="225285" grpId="0" animBg="1"/>
      <p:bldP spid="225286" grpId="0" animBg="1"/>
      <p:bldP spid="22528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z="5400" b="1" smtClean="0">
                <a:solidFill>
                  <a:schemeClr val="bg1"/>
                </a:solidFill>
                <a:cs typeface="KodchiangUPC" pitchFamily="18" charset="-34"/>
              </a:rPr>
              <a:t>     กฎหมาย หมายถึง .......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9144000" cy="6151563"/>
          </a:xfrm>
          <a:noFill/>
        </p:spPr>
        <p:txBody>
          <a:bodyPr/>
          <a:lstStyle/>
          <a:p>
            <a:pPr>
              <a:lnSpc>
                <a:spcPct val="65000"/>
              </a:lnSpc>
              <a:buFontTx/>
              <a:buNone/>
            </a:pPr>
            <a:endParaRPr lang="th-TH" sz="4400" b="1" dirty="0" smtClean="0">
              <a:solidFill>
                <a:schemeClr val="accent1"/>
              </a:solidFill>
              <a:cs typeface="KodchiangUPC" pitchFamily="18" charset="-34"/>
            </a:endParaRPr>
          </a:p>
          <a:p>
            <a:pPr>
              <a:lnSpc>
                <a:spcPct val="65000"/>
              </a:lnSpc>
              <a:buFontTx/>
              <a:buNone/>
            </a:pPr>
            <a:r>
              <a:rPr lang="th-TH" sz="4400" b="1" dirty="0" smtClean="0">
                <a:solidFill>
                  <a:schemeClr val="accent1"/>
                </a:solidFill>
                <a:cs typeface="KodchiangUPC" pitchFamily="18" charset="-34"/>
              </a:rPr>
              <a:t>                  </a:t>
            </a:r>
            <a:r>
              <a:rPr lang="th-TH" sz="4400" b="1" dirty="0" smtClean="0">
                <a:solidFill>
                  <a:srgbClr val="FFFF00"/>
                </a:solidFill>
                <a:cs typeface="KodchiangUPC" pitchFamily="18" charset="-34"/>
              </a:rPr>
              <a:t>พจนานุกรมราชบัณฑิตยสถาน พ.ศ.2542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  <a:cs typeface="KodchiangUPC" pitchFamily="18" charset="-34"/>
              </a:rPr>
              <a:t>      :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กฎที่สถาบันหรือผู้มี</a:t>
            </a:r>
            <a:r>
              <a:rPr lang="th-TH" sz="4400" b="1" dirty="0" err="1" smtClean="0">
                <a:solidFill>
                  <a:schemeClr val="bg1"/>
                </a:solidFill>
                <a:cs typeface="KodchiangUPC" pitchFamily="18" charset="-34"/>
              </a:rPr>
              <a:t>อํานาจ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สูงสุดในรัฐตราขึ้นหรือ 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         ที่เกิดขึ้นจากจารีตประเพณีอันเป็นที่ยอมรับนับถือ 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         เพื่อใช้ในการบริหารประเทศ เพื่อใช้บังคับบุคคลให้  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         ปฏิบัติตาม หรือเพื่อ</a:t>
            </a:r>
            <a:r>
              <a:rPr lang="th-TH" sz="4400" b="1" dirty="0" err="1" smtClean="0">
                <a:solidFill>
                  <a:schemeClr val="bg1"/>
                </a:solidFill>
                <a:cs typeface="KodchiangUPC" pitchFamily="18" charset="-34"/>
              </a:rPr>
              <a:t>กําหนด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ระเบียบแห่งความสัมพันธ์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         ระหว่างบุคคลหรือระหว่างบุคคลกับรัฐ (โบราณ)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400" b="1" dirty="0" smtClean="0">
                <a:solidFill>
                  <a:schemeClr val="accent1"/>
                </a:solidFill>
                <a:cs typeface="KodchiangUPC" pitchFamily="18" charset="-34"/>
              </a:rPr>
              <a:t>                        </a:t>
            </a:r>
            <a:r>
              <a:rPr lang="th-TH" sz="4400" b="1" dirty="0" smtClean="0">
                <a:solidFill>
                  <a:srgbClr val="FFFF00"/>
                </a:solidFill>
                <a:cs typeface="KodchiangUPC" pitchFamily="18" charset="-34"/>
              </a:rPr>
              <a:t>พจนานุกรมมติชน พ.ศ.2547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  <a:cs typeface="KodchiangUPC" pitchFamily="18" charset="-34"/>
              </a:rPr>
              <a:t>       :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ระเบียบหรือข้อบังคับที่รัฐกำหนดขึ้น เพื่อเป็น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          เครื่องมือจัดการบริการประเทศหรือรัฐ</a:t>
            </a:r>
            <a:r>
              <a:rPr lang="th-TH" sz="5400" b="1" dirty="0" smtClean="0">
                <a:cs typeface="KodchiangUPC" pitchFamily="18" charset="-34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3505126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z="6000" b="1">
              <a:cs typeface="KodchiangUPC" pitchFamily="18" charset="-34"/>
            </a:endParaRPr>
          </a:p>
        </p:txBody>
      </p:sp>
      <p:sp>
        <p:nvSpPr>
          <p:cNvPr id="933892" name="Rectangle 4" descr="ไม้วอลนัต"/>
          <p:cNvSpPr>
            <a:spLocks noChangeArrowheads="1"/>
          </p:cNvSpPr>
          <p:nvPr/>
        </p:nvSpPr>
        <p:spPr bwMode="auto">
          <a:xfrm>
            <a:off x="179388" y="260350"/>
            <a:ext cx="8964612" cy="6337300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                  </a:t>
            </a:r>
            <a:endParaRPr lang="th-TH" sz="4000" b="1" dirty="0">
              <a:solidFill>
                <a:srgbClr val="FFFFFF"/>
              </a:solidFill>
              <a:latin typeface="Angsana New" pitchFamily="18" charset="-34"/>
              <a:cs typeface="LilyUPC" pitchFamily="34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</a:t>
            </a:r>
            <a:r>
              <a:rPr lang="th-TH" sz="48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3. ปฏิบัติหรือละเว้นการปฏิบัติหน้าที่ราชการ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800" b="1" dirty="0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โดยมิชอบ</a:t>
            </a:r>
            <a:r>
              <a:rPr lang="th-TH" sz="48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เพื่อให้</a:t>
            </a:r>
            <a:r>
              <a:rPr lang="th-TH" sz="4800" b="1" u="sng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เกิดความเสียหายอย่างร้ายแรง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8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</a:t>
            </a:r>
            <a:r>
              <a:rPr lang="th-TH" sz="4800" b="1" u="sng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แก่ผู้หนึ่งผู้ใด</a:t>
            </a:r>
            <a:r>
              <a:rPr lang="th-TH" sz="48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</a:t>
            </a:r>
            <a:endParaRPr lang="th-TH" sz="4800" b="1" dirty="0" smtClean="0">
              <a:solidFill>
                <a:srgbClr val="FFFFFF"/>
              </a:solidFill>
              <a:latin typeface="Angsana New" pitchFamily="18" charset="-34"/>
              <a:cs typeface="KodchiangUPC" pitchFamily="18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endParaRPr lang="th-TH" sz="4800" b="1" dirty="0">
              <a:solidFill>
                <a:srgbClr val="FFFFFF"/>
              </a:solidFill>
              <a:latin typeface="Angsana New" pitchFamily="18" charset="-34"/>
              <a:cs typeface="KodchiangUPC" pitchFamily="18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800" b="1" dirty="0" smtClean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หรือ </a:t>
            </a:r>
            <a:r>
              <a:rPr lang="th-TH" sz="48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ปฏิบัติหรือละเว้นการปฏิบัติ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8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หน้าที่ราชการ</a:t>
            </a:r>
            <a:r>
              <a:rPr lang="th-TH" sz="4800" b="1" dirty="0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โดยทุจริต</a:t>
            </a:r>
            <a:r>
              <a:rPr lang="th-TH" sz="48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</a:t>
            </a:r>
            <a:r>
              <a:rPr lang="th-TH" sz="4800" b="1" i="1" u="sng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ม.85(1)(ผิดร้ายแรง)</a:t>
            </a:r>
            <a:r>
              <a:rPr lang="th-TH" sz="4800" dirty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endParaRPr lang="th-TH" sz="4800" b="1" dirty="0">
              <a:solidFill>
                <a:srgbClr val="FFFF00"/>
              </a:solidFill>
              <a:latin typeface="Angsana New" pitchFamily="18" charset="-34"/>
              <a:cs typeface="KodchiangUPC" pitchFamily="18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120000"/>
              </a:lnSpc>
              <a:spcBef>
                <a:spcPct val="20000"/>
              </a:spcBef>
            </a:pPr>
            <a:r>
              <a:rPr lang="th-TH" sz="48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</a:t>
            </a:r>
            <a:r>
              <a:rPr lang="th-TH" sz="48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</a:t>
            </a:r>
            <a:r>
              <a:rPr lang="th-TH" sz="48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48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เกิดความเสียหายอย่างร้ายแรงแก่ผู้หนึ่งผู้ใด</a:t>
            </a:r>
          </a:p>
          <a:p>
            <a:pPr marL="342560" indent="-342560" eaLnBrk="0" hangingPunct="0">
              <a:lnSpc>
                <a:spcPct val="50000"/>
              </a:lnSpc>
              <a:spcBef>
                <a:spcPct val="20000"/>
              </a:spcBef>
            </a:pPr>
            <a:r>
              <a:rPr lang="th-TH" sz="48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</a:t>
            </a:r>
            <a:r>
              <a:rPr lang="th-TH" sz="48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</a:t>
            </a:r>
            <a:r>
              <a:rPr lang="th-TH" sz="4800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48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ทุจริตต่อหน้าที่ราชการ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114426" y="908050"/>
            <a:ext cx="7129463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9" rIns="91350" bIns="45679"/>
          <a:lstStyle/>
          <a:p>
            <a:pPr marL="742210" lvl="1" indent="-285469">
              <a:lnSpc>
                <a:spcPct val="65000"/>
              </a:lnSpc>
              <a:spcBef>
                <a:spcPct val="20000"/>
              </a:spcBef>
            </a:pPr>
            <a:endParaRPr lang="th-TH" sz="4000" b="1">
              <a:solidFill>
                <a:srgbClr val="FFFF66"/>
              </a:solidFill>
            </a:endParaRPr>
          </a:p>
          <a:p>
            <a:pPr marL="742210" lvl="1" indent="-285469">
              <a:lnSpc>
                <a:spcPct val="65000"/>
              </a:lnSpc>
              <a:spcBef>
                <a:spcPct val="20000"/>
              </a:spcBef>
            </a:pPr>
            <a:r>
              <a:rPr lang="th-TH" sz="4000" b="1">
                <a:solidFill>
                  <a:srgbClr val="FFFF66"/>
                </a:solidFill>
              </a:rPr>
              <a:t>       </a:t>
            </a:r>
            <a:r>
              <a:rPr lang="th-TH" sz="6000" b="1">
                <a:solidFill>
                  <a:srgbClr val="FFFF66"/>
                </a:solidFill>
                <a:cs typeface="KodchiangUPC" pitchFamily="18" charset="-34"/>
              </a:rPr>
              <a:t>ป.อาญา  </a:t>
            </a:r>
            <a:r>
              <a:rPr lang="en-US" sz="6000" b="1">
                <a:solidFill>
                  <a:srgbClr val="FFFF66"/>
                </a:solidFill>
                <a:cs typeface="KodchiangUPC" pitchFamily="18" charset="-34"/>
              </a:rPr>
              <a:t>“</a:t>
            </a:r>
            <a:r>
              <a:rPr lang="th-TH" sz="6000" b="1">
                <a:solidFill>
                  <a:srgbClr val="FFFF66"/>
                </a:solidFill>
                <a:cs typeface="KodchiangUPC" pitchFamily="18" charset="-34"/>
              </a:rPr>
              <a:t>โดยทุจริต</a:t>
            </a:r>
            <a:r>
              <a:rPr lang="en-US" sz="6000" b="1">
                <a:solidFill>
                  <a:srgbClr val="FFFF66"/>
                </a:solidFill>
                <a:cs typeface="KodchiangUPC" pitchFamily="18" charset="-34"/>
              </a:rPr>
              <a:t>”</a:t>
            </a:r>
          </a:p>
          <a:p>
            <a:pPr marL="742210" lvl="1" indent="-285469">
              <a:lnSpc>
                <a:spcPct val="65000"/>
              </a:lnSpc>
              <a:spcBef>
                <a:spcPct val="20000"/>
              </a:spcBef>
            </a:pPr>
            <a:r>
              <a:rPr lang="th-TH" sz="6000" b="1">
                <a:solidFill>
                  <a:srgbClr val="FFFF66"/>
                </a:solidFill>
                <a:cs typeface="KodchiangUPC" pitchFamily="18" charset="-34"/>
              </a:rPr>
              <a:t>หมายถึง  เพื่อแสวงหาประโยชน์</a:t>
            </a:r>
          </a:p>
          <a:p>
            <a:pPr marL="742210" lvl="1" indent="-285469">
              <a:lnSpc>
                <a:spcPct val="65000"/>
              </a:lnSpc>
              <a:spcBef>
                <a:spcPct val="20000"/>
              </a:spcBef>
            </a:pPr>
            <a:r>
              <a:rPr lang="th-TH" sz="6000" b="1">
                <a:solidFill>
                  <a:srgbClr val="FFFF66"/>
                </a:solidFill>
                <a:cs typeface="KodchiangUPC" pitchFamily="18" charset="-34"/>
              </a:rPr>
              <a:t>ที่มิควรได้โดยชอบด้วยกฎหมาย</a:t>
            </a:r>
          </a:p>
          <a:p>
            <a:pPr marL="742210" lvl="1" indent="-285469">
              <a:lnSpc>
                <a:spcPct val="65000"/>
              </a:lnSpc>
              <a:spcBef>
                <a:spcPct val="20000"/>
              </a:spcBef>
            </a:pPr>
            <a:r>
              <a:rPr lang="th-TH" sz="6000" b="1">
                <a:solidFill>
                  <a:srgbClr val="FFFF66"/>
                </a:solidFill>
                <a:cs typeface="KodchiangUPC" pitchFamily="18" charset="-34"/>
              </a:rPr>
              <a:t>สำหรับตนเอง หรือผู้อื่น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6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6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6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6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323850" y="333376"/>
            <a:ext cx="8351838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1" tIns="45675" rIns="91341" bIns="4567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th-TH" sz="4000" b="1" dirty="0">
                <a:solidFill>
                  <a:srgbClr val="FFFFFF"/>
                </a:solidFill>
                <a:latin typeface="Browallia New" pitchFamily="34" charset="-34"/>
                <a:cs typeface="Cordia New" pitchFamily="34" charset="-34"/>
              </a:rPr>
              <a:t>                  </a:t>
            </a:r>
          </a:p>
          <a:p>
            <a:pPr>
              <a:defRPr/>
            </a:pPr>
            <a:r>
              <a:rPr lang="th-TH" sz="4800" b="1" dirty="0">
                <a:solidFill>
                  <a:srgbClr val="FFFFFF"/>
                </a:solidFill>
                <a:latin typeface="Browallia New" pitchFamily="34" charset="-34"/>
                <a:cs typeface="KodchiangUPC" pitchFamily="18" charset="-34"/>
              </a:rPr>
              <a:t>              </a:t>
            </a:r>
            <a:r>
              <a:rPr lang="th-TH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rowallia New" pitchFamily="34" charset="-34"/>
                <a:cs typeface="KodchiangUPC" pitchFamily="18" charset="-34"/>
              </a:rPr>
              <a:t>มติ ค.ร.ม.วันที่ 21 ธ.ค.2536</a:t>
            </a:r>
            <a:r>
              <a:rPr lang="th-TH" sz="4800" b="1" dirty="0">
                <a:solidFill>
                  <a:srgbClr val="FFFFFF"/>
                </a:solidFill>
                <a:latin typeface="Browallia New" pitchFamily="34" charset="-34"/>
                <a:cs typeface="KodchiangUPC" pitchFamily="18" charset="-34"/>
              </a:rPr>
              <a:t>                           </a:t>
            </a:r>
          </a:p>
          <a:p>
            <a:pPr>
              <a:defRPr/>
            </a:pPr>
            <a:r>
              <a:rPr lang="th-TH" sz="4800" b="1" dirty="0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  <a:t>           (</a:t>
            </a:r>
            <a:r>
              <a:rPr lang="th-TH" sz="4800" b="1" dirty="0" err="1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  <a:t>นร</a:t>
            </a:r>
            <a:r>
              <a:rPr lang="th-TH" sz="4800" b="1" dirty="0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  <a:t> 0205/ว 234 </a:t>
            </a:r>
            <a:r>
              <a:rPr lang="th-TH" sz="4800" b="1" dirty="0" err="1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  <a:t>ลว</a:t>
            </a:r>
            <a:r>
              <a:rPr lang="th-TH" sz="4800" b="1" dirty="0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  <a:t>. 24 ธ.ค.2536)</a:t>
            </a:r>
          </a:p>
          <a:p>
            <a:pPr>
              <a:defRPr/>
            </a:pPr>
            <a:r>
              <a:rPr lang="th-TH" sz="4800" b="1" dirty="0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  <a:t>          - การลงโทษผู้กระทำผิดวินัยฐานทุจริต</a:t>
            </a:r>
          </a:p>
          <a:p>
            <a:pPr>
              <a:lnSpc>
                <a:spcPct val="80000"/>
              </a:lnSpc>
              <a:defRPr/>
            </a:pPr>
            <a:r>
              <a:rPr lang="th-TH" sz="4800" b="1" dirty="0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  <a:t>             ควรลงโทษเป็นไล่ออกจากราชการ</a:t>
            </a:r>
          </a:p>
          <a:p>
            <a:pPr>
              <a:lnSpc>
                <a:spcPct val="120000"/>
              </a:lnSpc>
              <a:defRPr/>
            </a:pPr>
            <a:r>
              <a:rPr lang="th-TH" sz="4800" b="1" dirty="0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  <a:t>          </a:t>
            </a:r>
            <a:r>
              <a:rPr lang="th-TH" sz="4800" b="1" dirty="0">
                <a:solidFill>
                  <a:srgbClr val="FFCC00"/>
                </a:solidFill>
                <a:latin typeface="Browallia New" pitchFamily="34" charset="-34"/>
                <a:cs typeface="KodchiangUPC" pitchFamily="18" charset="-34"/>
              </a:rPr>
              <a:t>- การนำเงินที่ทุจริตไปแล้วมาคืน หรือ</a:t>
            </a:r>
          </a:p>
          <a:p>
            <a:pPr>
              <a:lnSpc>
                <a:spcPct val="70000"/>
              </a:lnSpc>
              <a:defRPr/>
            </a:pPr>
            <a:r>
              <a:rPr lang="th-TH" sz="4800" b="1" dirty="0">
                <a:solidFill>
                  <a:srgbClr val="FFCC00"/>
                </a:solidFill>
                <a:latin typeface="Browallia New" pitchFamily="34" charset="-34"/>
                <a:cs typeface="KodchiangUPC" pitchFamily="18" charset="-34"/>
              </a:rPr>
              <a:t>             มีเหตุอันควรปรานีอื่นใด ไม่เป็นเหตุ</a:t>
            </a:r>
          </a:p>
          <a:p>
            <a:pPr>
              <a:lnSpc>
                <a:spcPct val="80000"/>
              </a:lnSpc>
              <a:defRPr/>
            </a:pPr>
            <a:r>
              <a:rPr lang="th-TH" sz="4800" b="1" dirty="0">
                <a:solidFill>
                  <a:srgbClr val="FFCC00"/>
                </a:solidFill>
                <a:latin typeface="Browallia New" pitchFamily="34" charset="-34"/>
                <a:cs typeface="KodchiangUPC" pitchFamily="18" charset="-34"/>
              </a:rPr>
              <a:t>            ลดหย่อนโทษเป็นปลดออกจากราชการ</a:t>
            </a:r>
          </a:p>
          <a:p>
            <a:pPr>
              <a:defRPr/>
            </a:pPr>
            <a:endParaRPr lang="th-TH" sz="4800" b="1" dirty="0">
              <a:solidFill>
                <a:srgbClr val="FF33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h-TH" sz="5400" b="1" dirty="0">
                <a:solidFill>
                  <a:srgbClr val="FFFF00"/>
                </a:solidFill>
                <a:cs typeface="KodchiangUPC" pitchFamily="18" charset="-34"/>
              </a:rPr>
              <a:t>ประมวลกฎหมายอาญา</a:t>
            </a:r>
            <a:endParaRPr lang="th-TH" sz="4800" b="1" dirty="0">
              <a:solidFill>
                <a:schemeClr val="accent1"/>
              </a:solidFill>
              <a:cs typeface="KodchiangUPC" pitchFamily="18" charset="-34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มาตรา 147  ฐานเป็นเจ้าพนักงานยักยอกทรัพย์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1. เป็นเจ้าพนักงาน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2. มีหน้าที่ ซื้อ/ทำ/จัดการ/รักษาทรัพย์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3. เบียดบังทรัพย์เป็นของตน/ผู้อื่น โดยทุจริต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หรือทุจริต ยอมให้ผู้อื่นเอาทรัพย์นั้นเสีย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โทษ จำคุก 5-20 ปี หรือจำคุกตลอดชีวิต และ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ปรับตั้งแต่ 2,000-40,000 บาท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 (อายุความ 20 ปี)</a:t>
            </a:r>
            <a:endParaRPr lang="th-TH" sz="4000" b="1" dirty="0">
              <a:solidFill>
                <a:schemeClr val="bg1"/>
              </a:solidFill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11491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h-TH" sz="5400" b="1">
                <a:solidFill>
                  <a:srgbClr val="FFFF00"/>
                </a:solidFill>
                <a:cs typeface="KodchiangUPC" pitchFamily="18" charset="-34"/>
              </a:rPr>
              <a:t>ประมวลกฎหมายอาญา</a:t>
            </a:r>
            <a:r>
              <a:rPr lang="th-TH" sz="5400" b="1">
                <a:solidFill>
                  <a:schemeClr val="bg1"/>
                </a:solidFill>
                <a:cs typeface="KodchiangUPC" pitchFamily="18" charset="-34"/>
              </a:rPr>
              <a:t> </a:t>
            </a:r>
            <a:endParaRPr lang="th-TH" sz="4800" b="1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th-TH" sz="4800" b="1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cs typeface="KodchiangUPC" pitchFamily="18" charset="-34"/>
              </a:rPr>
              <a:t>   - </a:t>
            </a: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มาตรา 161 เจ้าพนักงานปลอมเอกสาร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โทษ จำคุกไม่เกิน 10 ปี และปรับไม่เกิน 20,000 บาท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- มาตรา 162 เจ้าพนักงานรับรองเอกสารเท็จ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โทษ จำคุกไม่เกิน 7 ปี และปรับไม่เกิน 14,000 บาท                   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    (อายุความ 15 ปี)</a:t>
            </a:r>
          </a:p>
        </p:txBody>
      </p:sp>
    </p:spTree>
    <p:extLst>
      <p:ext uri="{BB962C8B-B14F-4D97-AF65-F5344CB8AC3E}">
        <p14:creationId xmlns:p14="http://schemas.microsoft.com/office/powerpoint/2010/main" xmlns="" val="33059569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5400" b="1">
                <a:solidFill>
                  <a:srgbClr val="FFFF00"/>
                </a:solidFill>
                <a:cs typeface="KodchiangUPC" pitchFamily="18" charset="-34"/>
              </a:rPr>
              <a:t>ประมวลกฎหมายอาญา</a:t>
            </a:r>
            <a:r>
              <a:rPr lang="th-TH" sz="5400" b="1">
                <a:solidFill>
                  <a:schemeClr val="bg1"/>
                </a:solidFill>
                <a:cs typeface="KodchiangUPC" pitchFamily="18" charset="-34"/>
              </a:rPr>
              <a:t> </a:t>
            </a:r>
            <a:endParaRPr lang="th-TH" sz="4800" b="1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23"/>
            <a:ext cx="9144000" cy="5589587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ม.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157 </a:t>
            </a:r>
            <a:r>
              <a:rPr lang="en-US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-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เจ้าพนักงานปฏิบัติ/ละเว้นปฏิบัติหน้าที่โดย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มิชอบ   - เพื่อให้ผู้อื่นเสียหาย หรือ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      - โดยทุจริต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</a:t>
            </a:r>
            <a:r>
              <a:rPr lang="en-US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- 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เจ้าพนักงานปฏิบัติ/ละเว้นการปฏิบัติหน้าที่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โดยทุจริต</a:t>
            </a:r>
            <a:endParaRPr lang="en-US" sz="44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โทษ จำคุก 1-10 ปี  หรือปรับ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2,000-20,000 บาท หรือทั้งจำทั้งปรับ     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      (อายุความ 15 ปี)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</a:t>
            </a:r>
            <a:r>
              <a:rPr lang="en-US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</a:t>
            </a:r>
            <a:endParaRPr lang="th-TH" sz="44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72251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5400" b="1" dirty="0">
                <a:solidFill>
                  <a:srgbClr val="FFFF00"/>
                </a:solidFill>
                <a:cs typeface="KodchiangUPC" pitchFamily="18" charset="-34"/>
              </a:rPr>
              <a:t>ประมวลกฎหมายอาญา</a:t>
            </a:r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 </a:t>
            </a:r>
            <a:endParaRPr lang="th-TH" sz="4800" b="1" dirty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23"/>
            <a:ext cx="9144000" cy="5589587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  ม.</a:t>
            </a:r>
            <a:r>
              <a:rPr lang="th-TH" sz="4400" b="1" dirty="0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341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400" b="1" dirty="0" smtClean="0">
                <a:solidFill>
                  <a:srgbClr val="FF0000"/>
                </a:solidFill>
                <a:cs typeface="KodchiangUPC" pitchFamily="18" charset="-34"/>
              </a:rPr>
              <a:t>ผู้ใด</a:t>
            </a:r>
            <a:r>
              <a:rPr lang="th-TH" sz="4400" b="1" dirty="0">
                <a:solidFill>
                  <a:srgbClr val="FF0000"/>
                </a:solidFill>
                <a:cs typeface="KodchiangUPC" pitchFamily="18" charset="-34"/>
              </a:rPr>
              <a:t>โดยทุจริต 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หลอกลวงผู้อื่นด้วยการ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แสดง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ข้อความอัน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เป็นเท็จ หรือปกปิดข้อความจริงซึ่งควร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บอก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ให้แจ้ง และโดย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การ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หลอกลวง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ดังว่านั้นได้ไป</a:t>
            </a:r>
            <a:r>
              <a:rPr lang="th-TH" sz="4400" b="1" dirty="0">
                <a:solidFill>
                  <a:srgbClr val="FF0000"/>
                </a:solidFill>
                <a:cs typeface="KodchiangUPC" pitchFamily="18" charset="-34"/>
              </a:rPr>
              <a:t>ซึ่ง</a:t>
            </a:r>
            <a:r>
              <a:rPr lang="th-TH" sz="4400" b="1" dirty="0" smtClean="0">
                <a:solidFill>
                  <a:srgbClr val="FF0000"/>
                </a:solidFill>
                <a:cs typeface="KodchiangUPC" pitchFamily="18" charset="-34"/>
              </a:rPr>
              <a:t>ทรัพย์สิน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จาก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ผู้ถูก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หลอกลวง หรือ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บุคคลที่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สาม...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th-TH" sz="4400" b="1" dirty="0" smtClean="0">
                <a:solidFill>
                  <a:srgbClr val="FF0000"/>
                </a:solidFill>
                <a:cs typeface="KodchiangUPC" pitchFamily="18" charset="-34"/>
              </a:rPr>
              <a:t>    ผู้</a:t>
            </a:r>
            <a:r>
              <a:rPr lang="th-TH" sz="4400" b="1" dirty="0">
                <a:solidFill>
                  <a:srgbClr val="FF0000"/>
                </a:solidFill>
                <a:cs typeface="KodchiangUPC" pitchFamily="18" charset="-34"/>
              </a:rPr>
              <a:t>นั้นกระทำความผิดฐานฉ้อโกง </a:t>
            </a:r>
            <a:r>
              <a:rPr lang="th-TH" sz="4400" b="1" dirty="0" smtClean="0">
                <a:solidFill>
                  <a:srgbClr val="FF0000"/>
                </a:solidFill>
                <a:cs typeface="KodchiangUPC" pitchFamily="18" charset="-34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โทษจำคุกไม่เกิน 3 ปี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หรือปรับ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ไม่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เกิน 6,000 บาท 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หรือทั้งจำทั้ง</a:t>
            </a: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ปรับ</a:t>
            </a: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/>
            </a:r>
            <a:b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</a:br>
            <a:r>
              <a:rPr lang="th-TH" sz="4400" b="1" dirty="0" smtClean="0">
                <a:solidFill>
                  <a:schemeClr val="bg1"/>
                </a:solidFill>
                <a:cs typeface="KodchiangUPC" pitchFamily="18" charset="-34"/>
              </a:rPr>
              <a:t>                        (อายุความ 15 ปี)</a:t>
            </a:r>
            <a:r>
              <a:rPr lang="th-TH" sz="4400" b="1" dirty="0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                                                      </a:t>
            </a:r>
            <a:endParaRPr lang="th-TH" sz="44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</a:t>
            </a:r>
            <a:r>
              <a:rPr lang="en-US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</a:t>
            </a:r>
            <a:endParaRPr lang="th-TH" sz="44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2675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>
            <a:solidFill>
              <a:srgbClr val="FF66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h-TH" sz="5400" b="1" dirty="0" smtClean="0">
                <a:solidFill>
                  <a:schemeClr val="tx1"/>
                </a:solidFill>
                <a:cs typeface="KodchiangUPC" pitchFamily="18" charset="-34"/>
              </a:rPr>
              <a:t>มติ ก.พ.</a:t>
            </a:r>
            <a:endParaRPr lang="th-TH" sz="5400" b="1" dirty="0">
              <a:solidFill>
                <a:schemeClr val="tx1"/>
              </a:solidFill>
              <a:cs typeface="KodchiangUPC" pitchFamily="18" charset="-34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 dirty="0" smtClean="0">
                <a:solidFill>
                  <a:schemeClr val="bg1"/>
                </a:solidFill>
                <a:cs typeface="KodchiangUPC" pitchFamily="18" charset="-34"/>
              </a:rPr>
              <a:t>                 </a:t>
            </a:r>
            <a:r>
              <a:rPr lang="th-TH" sz="4800" b="1" dirty="0" smtClean="0">
                <a:cs typeface="KodchiangUPC" pitchFamily="18" charset="-34"/>
              </a:rPr>
              <a:t>ตามหนังสือสำนักงาน ก.พ.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 dirty="0" smtClean="0">
                <a:cs typeface="KodchiangUPC" pitchFamily="18" charset="-34"/>
              </a:rPr>
              <a:t>          ที่ นร 0709.2/ว8  ลว.26 กค.2536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 dirty="0" smtClean="0">
                <a:cs typeface="KodchiangUPC" pitchFamily="18" charset="-34"/>
              </a:rPr>
              <a:t>        การเบิกเท็จโดยเจตนา ทุจริตฉ้อโกงเงินราชการ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 dirty="0">
                <a:cs typeface="KodchiangUPC" pitchFamily="18" charset="-34"/>
              </a:rPr>
              <a:t> </a:t>
            </a:r>
            <a:r>
              <a:rPr lang="th-TH" sz="4800" b="1" dirty="0" smtClean="0">
                <a:cs typeface="KodchiangUPC" pitchFamily="18" charset="-34"/>
              </a:rPr>
              <a:t>    อย่างต่ำปลดออกจากราชการ/ให้ดำเนินคดีอาญา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 dirty="0">
                <a:cs typeface="KodchiangUPC" pitchFamily="18" charset="-34"/>
              </a:rPr>
              <a:t> </a:t>
            </a:r>
            <a:r>
              <a:rPr lang="th-TH" sz="4800" b="1" dirty="0" smtClean="0">
                <a:cs typeface="KodchiangUPC" pitchFamily="18" charset="-34"/>
              </a:rPr>
              <a:t>                 </a:t>
            </a:r>
            <a:endParaRPr lang="th-TH" sz="4800" b="1" dirty="0"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98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"/>
            <a:ext cx="9144000" cy="74613"/>
          </a:xfrm>
          <a:solidFill>
            <a:srgbClr val="000000"/>
          </a:solidFill>
        </p:spPr>
        <p:txBody>
          <a:bodyPr/>
          <a:lstStyle/>
          <a:p>
            <a:pPr>
              <a:lnSpc>
                <a:spcPct val="60000"/>
              </a:lnSpc>
            </a:pPr>
            <a:endParaRPr lang="th-TH" sz="5400">
              <a:latin typeface="KodchiangUPC" pitchFamily="18" charset="-34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endParaRPr lang="th-TH" sz="6600" b="1">
              <a:latin typeface="KodchiangUPC" pitchFamily="18" charset="-34"/>
              <a:cs typeface="KodchiangUPC" pitchFamily="18" charset="-34"/>
            </a:endParaRPr>
          </a:p>
          <a:p>
            <a:pPr algn="l">
              <a:lnSpc>
                <a:spcPct val="80000"/>
              </a:lnSpc>
            </a:pPr>
            <a:r>
              <a:rPr lang="th-TH" sz="6600" b="1">
                <a:latin typeface="KodchiangUPC" pitchFamily="18" charset="-34"/>
                <a:cs typeface="KodchiangUPC" pitchFamily="18" charset="-34"/>
              </a:rPr>
              <a:t>  </a:t>
            </a:r>
            <a:r>
              <a:rPr lang="th-TH" sz="6600" b="1">
                <a:latin typeface="KodchiangUPC" pitchFamily="18" charset="-34"/>
              </a:rPr>
              <a:t>     </a:t>
            </a:r>
            <a:r>
              <a:rPr lang="th-TH" sz="6600" b="1">
                <a:latin typeface="KodchiangUPC" pitchFamily="18" charset="-34"/>
                <a:cs typeface="KodchiangUPC" pitchFamily="18" charset="-34"/>
              </a:rPr>
              <a:t>    </a:t>
            </a:r>
            <a:r>
              <a:rPr lang="th-TH" sz="60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พ.ร.บ.ประกอบรัฐธรรมนูญ </a:t>
            </a:r>
          </a:p>
          <a:p>
            <a:pPr algn="l">
              <a:lnSpc>
                <a:spcPct val="40000"/>
              </a:lnSpc>
            </a:pPr>
            <a:r>
              <a:rPr lang="th-TH" sz="60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ว่าด้วยการป้องกันและปราบปราม </a:t>
            </a:r>
          </a:p>
          <a:p>
            <a:pPr algn="l">
              <a:lnSpc>
                <a:spcPct val="50000"/>
              </a:lnSpc>
            </a:pPr>
            <a:r>
              <a:rPr lang="th-TH" sz="60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       การทุจริต พ.ศ.2542</a:t>
            </a:r>
          </a:p>
          <a:p>
            <a:pPr>
              <a:lnSpc>
                <a:spcPct val="40000"/>
              </a:lnSpc>
            </a:pPr>
            <a:r>
              <a:rPr lang="th-TH" sz="66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************</a:t>
            </a:r>
          </a:p>
          <a:p>
            <a:pPr>
              <a:lnSpc>
                <a:spcPct val="40000"/>
              </a:lnSpc>
            </a:pPr>
            <a:endParaRPr lang="th-TH" sz="6000" b="1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40000"/>
              </a:lnSpc>
            </a:pPr>
            <a:r>
              <a:rPr lang="th-TH" sz="5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คณะกรรมการป้องกันและปราบปราม</a:t>
            </a:r>
          </a:p>
          <a:p>
            <a:pPr>
              <a:lnSpc>
                <a:spcPct val="40000"/>
              </a:lnSpc>
            </a:pPr>
            <a:r>
              <a:rPr lang="th-TH" sz="5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การทุจริตแห่งชาติ (ป.ป.ช.</a:t>
            </a:r>
            <a:r>
              <a:rPr lang="th-TH" sz="60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75017591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CB99-F604-4849-815D-040B834138DD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z="6000" b="1">
                <a:solidFill>
                  <a:schemeClr val="bg1"/>
                </a:solidFill>
                <a:latin typeface="KodchiangUPC" pitchFamily="18" charset="-34"/>
              </a:rPr>
              <a:t>ทุจริตต่อหน้าที่</a:t>
            </a:r>
            <a:r>
              <a:rPr lang="th-TH" sz="5400" b="1">
                <a:solidFill>
                  <a:schemeClr val="bg1"/>
                </a:solidFill>
                <a:latin typeface="KodchiangUPC" pitchFamily="18" charset="-34"/>
              </a:rPr>
              <a:t> </a:t>
            </a:r>
            <a:endParaRPr lang="th-TH" sz="5400" b="1">
              <a:latin typeface="KodchiangUPC" pitchFamily="18" charset="-34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66003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lnSpc>
                <a:spcPct val="170000"/>
              </a:lnSpc>
              <a:buFontTx/>
              <a:buNone/>
            </a:pPr>
            <a:r>
              <a:rPr lang="th-TH" sz="4000" b="1">
                <a:solidFill>
                  <a:schemeClr val="bg1"/>
                </a:solidFill>
                <a:latin typeface="KodchiangUPC" pitchFamily="18" charset="-34"/>
              </a:rPr>
              <a:t>    </a:t>
            </a:r>
            <a:r>
              <a:rPr lang="th-TH" sz="4400" b="1">
                <a:solidFill>
                  <a:schemeClr val="bg1"/>
                </a:solidFill>
                <a:latin typeface="KodchiangUPC" pitchFamily="18" charset="-34"/>
              </a:rPr>
              <a:t>1. ปฏิบัติ/ละเว้นการปฏิบัติอย่างใด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</a:rPr>
              <a:t>        - ในตำแหน่งหน้าที่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</a:rPr>
              <a:t>        - โดยมีพฤติการณ์ที่อาจทำให้ผู้อื่นเชื่อว่า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</a:rPr>
              <a:t>           มีตำแหน่งหน้าที่ ทั้งที่ไม่มีเลย  หรือ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</a:rPr>
              <a:t>    2. ใช้อำนาจในตำแหน่งหน้าที่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</a:rPr>
              <a:t>    3. เพื่อแสวงหาประโยชน์ที่มิควรได้โดยชอบ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</a:rPr>
              <a:t>       สำหรับตน/ผู้อื่น</a:t>
            </a:r>
            <a:endParaRPr lang="th-TH" sz="3600">
              <a:latin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5618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1877C97-9FDE-4488-BD9D-8DF1CD8A8154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5FC8E4E9-157B-4AED-9289-53969FA9E2CC}" type="slidenum">
              <a:rPr lang="en-US" sz="260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pPr algn="r" eaLnBrk="0" hangingPunct="0">
                <a:defRPr/>
              </a:pPr>
              <a:t>4</a:t>
            </a:fld>
            <a:endParaRPr lang="th-TH" sz="260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LilyUPC" pitchFamily="34" charset="-34"/>
            </a:endParaRPr>
          </a:p>
        </p:txBody>
      </p:sp>
      <p:sp>
        <p:nvSpPr>
          <p:cNvPr id="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93768E62-1A32-4A8C-A9B3-BD80C5E2673F}" type="slidenum">
              <a:rPr lang="en-US" sz="260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pPr algn="r" eaLnBrk="0" hangingPunct="0">
                <a:defRPr/>
              </a:pPr>
              <a:t>4</a:t>
            </a:fld>
            <a:endParaRPr lang="th-TH" sz="260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LilyUPC" pitchFamily="34" charset="-34"/>
            </a:endParaRPr>
          </a:p>
        </p:txBody>
      </p:sp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0" y="0"/>
            <a:ext cx="9144000" cy="29241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th-TH" sz="2800" dirty="0">
              <a:solidFill>
                <a:srgbClr val="FFFFFF"/>
              </a:solidFill>
              <a:latin typeface="Angsana New" pitchFamily="18" charset="-34"/>
              <a:ea typeface="Arial Unicode MS" pitchFamily="34" charset="-128"/>
              <a:cs typeface="KodchiangUPC" pitchFamily="18" charset="-34"/>
              <a:sym typeface="Wingdings" pitchFamily="2" charset="2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th-TH" sz="2800" dirty="0">
                <a:solidFill>
                  <a:srgbClr val="FFFF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          </a:t>
            </a:r>
            <a:r>
              <a:rPr lang="th-TH" sz="24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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มาตรา 64 บุคคลจะแก้ตัวว่าไม่รู้กฎหมาย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เพื่อให้พ้นจากความรับผิดในทางอาญาไม่ได้</a:t>
            </a:r>
          </a:p>
        </p:txBody>
      </p:sp>
      <p:sp>
        <p:nvSpPr>
          <p:cNvPr id="894980" name="Rectangle 4"/>
          <p:cNvSpPr>
            <a:spLocks noChangeArrowheads="1"/>
          </p:cNvSpPr>
          <p:nvPr/>
        </p:nvSpPr>
        <p:spPr bwMode="auto">
          <a:xfrm>
            <a:off x="0" y="2924175"/>
            <a:ext cx="9144000" cy="39338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2800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                    </a:t>
            </a:r>
            <a:r>
              <a:rPr lang="th-TH" sz="2400" dirty="0" smtClean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</a:t>
            </a:r>
            <a:r>
              <a:rPr lang="th-TH" sz="2800" dirty="0" smtClean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ingdings" pitchFamily="2" charset="2"/>
              </a:rPr>
              <a:t>ข้าราชการ ผู้มีหน้าที่ปฏิบัติการอย่างใดอย่างหนึ่ง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ingdings" pitchFamily="2" charset="2"/>
              </a:rPr>
              <a:t>               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ingdings" pitchFamily="2" charset="2"/>
              </a:rPr>
              <a:t>จะ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ingdings" pitchFamily="2" charset="2"/>
              </a:rPr>
              <a:t>อ้างว่าไม่รู้กฎหมายหรือระเบียบแบบแผน ข้อบังคับ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ingdings" pitchFamily="2" charset="2"/>
              </a:rPr>
              <a:t>              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ingdings" pitchFamily="2" charset="2"/>
              </a:rPr>
              <a:t> 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ingdings" pitchFamily="2" charset="2"/>
              </a:rPr>
              <a:t>อันตนจะต้องปฏิบัติและอยู่ในหน้าที่ของตนไม่ได้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2411413" y="260350"/>
            <a:ext cx="4930775" cy="720725"/>
          </a:xfrm>
          <a:prstGeom prst="rect">
            <a:avLst/>
          </a:prstGeom>
          <a:noFill/>
          <a:ln w="28575" algn="ctr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ประมวลกฎหมายอาญา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0" y="2997200"/>
            <a:ext cx="9144000" cy="647700"/>
          </a:xfrm>
          <a:prstGeom prst="rect">
            <a:avLst/>
          </a:prstGeom>
          <a:noFill/>
          <a:ln w="38100" algn="ctr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มติ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คณะรัฐมนตรี ที่ </a:t>
            </a:r>
            <a:r>
              <a:rPr lang="th-TH" sz="4000" b="1" dirty="0" err="1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นว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89/2497 </a:t>
            </a:r>
            <a:r>
              <a:rPr lang="th-TH" sz="4000" b="1" dirty="0" err="1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ลว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. 1 เมษายน 2497</a:t>
            </a:r>
          </a:p>
        </p:txBody>
      </p:sp>
    </p:spTree>
    <p:extLst>
      <p:ext uri="{BB962C8B-B14F-4D97-AF65-F5344CB8AC3E}">
        <p14:creationId xmlns:p14="http://schemas.microsoft.com/office/powerpoint/2010/main" xmlns="" val="41054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"/>
            <a:ext cx="9144000" cy="74613"/>
          </a:xfrm>
          <a:solidFill>
            <a:srgbClr val="000000"/>
          </a:solidFill>
        </p:spPr>
        <p:txBody>
          <a:bodyPr/>
          <a:lstStyle/>
          <a:p>
            <a:pPr>
              <a:lnSpc>
                <a:spcPct val="60000"/>
              </a:lnSpc>
            </a:pPr>
            <a:endParaRPr lang="th-TH" sz="5400">
              <a:latin typeface="KodchiangUPC" pitchFamily="18" charset="-34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025525"/>
            <a:ext cx="7994650" cy="4995863"/>
          </a:xfrm>
        </p:spPr>
        <p:txBody>
          <a:bodyPr/>
          <a:lstStyle/>
          <a:p>
            <a:r>
              <a:rPr lang="th-TH" sz="5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พ.ร.บ.มาตรการของฝ่ายบริหารในการ </a:t>
            </a:r>
          </a:p>
          <a:p>
            <a:pPr>
              <a:lnSpc>
                <a:spcPct val="40000"/>
              </a:lnSpc>
            </a:pPr>
            <a:r>
              <a:rPr lang="th-TH" sz="5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ป้องกันและปราบปรามการทุจริต </a:t>
            </a:r>
          </a:p>
          <a:p>
            <a:pPr>
              <a:lnSpc>
                <a:spcPct val="40000"/>
              </a:lnSpc>
            </a:pPr>
            <a:endParaRPr lang="th-TH" sz="5400" b="1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40000"/>
              </a:lnSpc>
            </a:pPr>
            <a:r>
              <a:rPr lang="th-TH" sz="5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พ.ศ.2551</a:t>
            </a:r>
          </a:p>
          <a:p>
            <a:pPr>
              <a:lnSpc>
                <a:spcPct val="40000"/>
              </a:lnSpc>
            </a:pPr>
            <a:endParaRPr lang="th-TH" sz="4400" b="1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40000"/>
              </a:lnSpc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(บังคับใช้ 25 มกราคม 2551)</a:t>
            </a:r>
          </a:p>
          <a:p>
            <a:pPr>
              <a:lnSpc>
                <a:spcPct val="40000"/>
              </a:lnSpc>
            </a:pPr>
            <a:endParaRPr lang="th-TH" sz="6000" b="1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40000"/>
              </a:lnSpc>
            </a:pPr>
            <a:r>
              <a:rPr lang="th-TH" sz="66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************</a:t>
            </a:r>
          </a:p>
          <a:p>
            <a:pPr>
              <a:lnSpc>
                <a:spcPct val="40000"/>
              </a:lnSpc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คณะกรรมการป้องกันและปราบปราม</a:t>
            </a:r>
          </a:p>
          <a:p>
            <a:pPr>
              <a:lnSpc>
                <a:spcPct val="40000"/>
              </a:lnSpc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การทุจริตภาครัฐ (ป.ป.ท.)</a:t>
            </a:r>
            <a:r>
              <a:rPr lang="th-TH" sz="66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522779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z="6000" b="1">
                <a:solidFill>
                  <a:schemeClr val="bg1"/>
                </a:solidFill>
                <a:latin typeface="KodchiangUPC" pitchFamily="18" charset="-34"/>
              </a:rPr>
              <a:t>ทุจริต</a:t>
            </a:r>
            <a:r>
              <a:rPr lang="th-TH" sz="60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ในภาครัฐ</a:t>
            </a:r>
            <a:endParaRPr lang="th-TH" sz="5400" b="1"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24" y="1124744"/>
            <a:ext cx="9144000" cy="545435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66003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lnSpc>
                <a:spcPct val="17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</a:rPr>
              <a:t>  1. </a:t>
            </a: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ทุจริตต่อหน้าที่ (ความหมาย เหมือนกับ พรบ.ปปช.)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</a:t>
            </a:r>
            <a:r>
              <a:rPr lang="th-TH" sz="4800" b="1">
                <a:solidFill>
                  <a:schemeClr val="bg1"/>
                </a:solidFill>
                <a:latin typeface="KodchiangUPC" pitchFamily="18" charset="-34"/>
              </a:rPr>
              <a:t>2. </a:t>
            </a: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ประพฤติมิชอบ หมายถึง ใช้อำนาจในตำแหน่งหรือ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หน้าที่อันเป็นการฝ่าฝืน กฎหมาย ระเบียบ คำสั่ง 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หรือ มติ ครม. ที่มุ่งหมายจะควบคุม ดูแล การรับ 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การเก็บรักษา หรือการใช้เงิน/ทรัพย์สินของแผ่นดิน</a:t>
            </a:r>
            <a:r>
              <a:rPr lang="th-TH" sz="4400" b="1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400" b="1">
                <a:solidFill>
                  <a:schemeClr val="bg1"/>
                </a:solidFill>
                <a:latin typeface="KodchiangUPC" pitchFamily="18" charset="-34"/>
              </a:rPr>
              <a:t>    </a:t>
            </a:r>
            <a:endParaRPr lang="th-TH" sz="3600">
              <a:latin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5870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9" rIns="91350" bIns="45679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/>
            <a:fld id="{0D4803FF-78D7-4BD9-8E9D-7F51429D71D3}" type="slidenum">
              <a:rPr lang="en-US"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/>
              <a:t>42</a:t>
            </a:fld>
            <a:endParaRPr lang="th-TH" sz="26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2017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z="6000" b="1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201732" name="Rectangle 3" descr="ลายรูปเพชรขนาดเท่าจุด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448800" cy="6858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th-TH" sz="6600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				  </a:t>
            </a:r>
            <a:r>
              <a:rPr lang="th-TH" sz="4800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			</a:t>
            </a:r>
          </a:p>
          <a:p>
            <a:pPr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 </a:t>
            </a:r>
            <a:endParaRPr lang="th-TH" sz="6600" dirty="0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932868" name="Rectangle 4"/>
          <p:cNvSpPr>
            <a:spLocks noChangeArrowheads="1"/>
          </p:cNvSpPr>
          <p:nvPr/>
        </p:nvSpPr>
        <p:spPr bwMode="auto">
          <a:xfrm>
            <a:off x="179388" y="188913"/>
            <a:ext cx="8964612" cy="6192837"/>
          </a:xfrm>
          <a:prstGeom prst="rect">
            <a:avLst/>
          </a:prstGeom>
          <a:noFill/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ebdings" pitchFamily="18" charset="2"/>
              </a:rPr>
              <a:t>  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endParaRPr lang="th-TH" sz="3200" b="1" dirty="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LilyUPC" pitchFamily="34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endParaRPr lang="th-TH" sz="3200" b="1" dirty="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LilyUPC" pitchFamily="34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ebdings" pitchFamily="18" charset="2"/>
              </a:rPr>
              <a:t>    </a:t>
            </a: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4. 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ต้องปฏิบัติหน้าที่ราชการ  ให้เกิดผลดีหรือความ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ก้าวหน้าแก่ราชการ ด้วยความ  ตั้งใจ  อุตสาหะ  เอาใจใส่ 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และรักษาประโยชน์ของทางราชการ  </a:t>
            </a:r>
            <a:r>
              <a:rPr lang="th-TH" sz="4000" b="1" i="1" u="sng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มาตรา 82(3)</a:t>
            </a:r>
            <a:r>
              <a:rPr lang="th-TH" sz="4000" i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8326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9" rIns="91350" bIns="45679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/>
            <a:fld id="{2908BA4F-2E56-4332-8C9D-EA4715E7BA5C}" type="slidenum">
              <a:rPr lang="en-US"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/>
              <a:t>43</a:t>
            </a:fld>
            <a:endParaRPr lang="th-TH" sz="26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202756" name="Rectangle 3" descr="ไม้วอลนัต"/>
          <p:cNvSpPr>
            <a:spLocks noChangeArrowheads="1"/>
          </p:cNvSpPr>
          <p:nvPr/>
        </p:nvSpPr>
        <p:spPr bwMode="auto">
          <a:xfrm>
            <a:off x="468313" y="620713"/>
            <a:ext cx="8281987" cy="5688012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ebdings" pitchFamily="18" charset="2"/>
              </a:rPr>
              <a:t>  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endParaRPr lang="th-TH" sz="4000" b="1" dirty="0">
              <a:latin typeface="Angsana New" pitchFamily="18" charset="-34"/>
              <a:ea typeface="Arial Unicode MS" pitchFamily="34" charset="-128"/>
              <a:cs typeface="KodchiangUPC" pitchFamily="18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5. ต้องปฏิบัติหน้าที่ราชการให้เป็น ไปตามกฎหมาย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กฎ    ระเบียบของทางราชการ      มติคณะรัฐมนตรี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นโยบายของรัฐบาล  และ</a:t>
            </a:r>
            <a:r>
              <a:rPr lang="th-TH" sz="4000" b="1" u="sng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ปฏิบัติตามระเบียบแบบแผน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</a:t>
            </a:r>
            <a:r>
              <a:rPr lang="th-TH" sz="4000" b="1" u="sng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ของทางราชการ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มาตรา 82(2)</a:t>
            </a:r>
            <a:r>
              <a:rPr lang="th-TH" sz="48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</a:t>
            </a:r>
            <a:endParaRPr lang="th-TH" sz="4000" b="1" u="sng" dirty="0">
              <a:latin typeface="Angsana New" pitchFamily="18" charset="-34"/>
              <a:ea typeface="Arial Unicode MS" pitchFamily="34" charset="-128"/>
              <a:cs typeface="KodchiangUPC" pitchFamily="18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LilyUPC" pitchFamily="34" charset="-34"/>
                <a:sym typeface="Webdings" pitchFamily="18" charset="2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3" descr="ไม้วอลนัต"/>
          <p:cNvSpPr>
            <a:spLocks noChangeArrowheads="1"/>
          </p:cNvSpPr>
          <p:nvPr/>
        </p:nvSpPr>
        <p:spPr bwMode="auto">
          <a:xfrm>
            <a:off x="250826" y="188914"/>
            <a:ext cx="8642350" cy="6408737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/>
          <a:lstStyle/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5400" b="1" u="sng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กฎหมายและระเบียบของทางราชการ</a:t>
            </a:r>
          </a:p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5400" b="1" u="sng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ที่กำหนดให้มีอำนาจ/หน้าที่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       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</a:t>
            </a:r>
            <a:r>
              <a:rPr lang="th-TH" sz="4400" b="1" dirty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4400" b="1" u="sng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กฎหมาย, กฎ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กฎหมาย หรือ กฎ ใดก็ได้  ที่กำหนด 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</a:t>
            </a:r>
            <a:r>
              <a:rPr lang="th-TH" sz="4400" b="1" dirty="0">
                <a:solidFill>
                  <a:srgbClr val="FFFF00"/>
                </a:solidFill>
                <a:cs typeface="KodchiangUPC" pitchFamily="18" charset="-34"/>
                <a:sym typeface="Webdings" pitchFamily="18" charset="2"/>
              </a:rPr>
              <a:t>“อำนาจ หรือ</a:t>
            </a:r>
            <a:r>
              <a:rPr lang="th-TH" sz="44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หน้าที่</a:t>
            </a:r>
            <a:r>
              <a:rPr lang="th-TH" sz="4400" b="1" dirty="0">
                <a:solidFill>
                  <a:srgbClr val="FFFF00"/>
                </a:solidFill>
                <a:cs typeface="KodchiangUPC" pitchFamily="18" charset="-34"/>
                <a:sym typeface="Webdings" pitchFamily="18" charset="2"/>
              </a:rPr>
              <a:t>”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ไว้ เช่น กำหนดให้เป็น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พนักงานเจ้าหน้าที่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</a:t>
            </a:r>
            <a:r>
              <a:rPr lang="th-TH" sz="44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</a:t>
            </a:r>
            <a:r>
              <a:rPr lang="th-TH" sz="4400" dirty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4400" b="1" u="sng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ระเบียบของทางราชการ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ต้องเป็นระเบียบเฉพาะ เช่น ระเบียบการเงิน/พัสดุ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ที่กำหนด </a:t>
            </a:r>
            <a:r>
              <a:rPr lang="th-TH" sz="4400" b="1" dirty="0">
                <a:solidFill>
                  <a:srgbClr val="FFFFFF"/>
                </a:solidFill>
                <a:cs typeface="KodchiangUPC" pitchFamily="18" charset="-34"/>
                <a:sym typeface="Webdings" pitchFamily="18" charset="2"/>
              </a:rPr>
              <a:t>“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หน้าที่</a:t>
            </a:r>
            <a:r>
              <a:rPr lang="th-TH" sz="4400" b="1" dirty="0">
                <a:solidFill>
                  <a:srgbClr val="FFFFFF"/>
                </a:solidFill>
                <a:cs typeface="KodchiangUPC" pitchFamily="18" charset="-34"/>
                <a:sym typeface="Webdings" pitchFamily="18" charset="2"/>
              </a:rPr>
              <a:t>”</a:t>
            </a:r>
            <a:r>
              <a:rPr lang="th-TH" sz="44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ไว้</a:t>
            </a:r>
            <a:endParaRPr lang="th-TH" sz="4400" b="1" dirty="0">
              <a:solidFill>
                <a:srgbClr val="FFFFFF"/>
              </a:solidFill>
              <a:latin typeface="Angsana New" pitchFamily="18" charset="-34"/>
              <a:cs typeface="KodchiangUPC" pitchFamily="18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endParaRPr lang="th-TH" sz="4400" dirty="0">
              <a:solidFill>
                <a:srgbClr val="00FFFF"/>
              </a:solidFill>
              <a:latin typeface="Angsana New" pitchFamily="18" charset="-34"/>
              <a:cs typeface="KodchiangUPC" pitchFamily="18" charset="-34"/>
              <a:sym typeface="Webdings" pitchFamily="18" charset="2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th-TH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5825" y="1484313"/>
            <a:ext cx="1222375" cy="268287"/>
          </a:xfrm>
        </p:spPr>
        <p:txBody>
          <a:bodyPr/>
          <a:lstStyle/>
          <a:p>
            <a:r>
              <a:rPr lang="en-US" sz="4000"/>
              <a:t>o</a:t>
            </a:r>
            <a:endParaRPr lang="th-TH" sz="4000"/>
          </a:p>
        </p:txBody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h-TH" sz="3600" b="1" dirty="0">
                <a:solidFill>
                  <a:schemeClr val="bg1"/>
                </a:solidFill>
                <a:cs typeface="KodchiangUPC" pitchFamily="18" charset="-34"/>
              </a:rPr>
              <a:t>                      </a:t>
            </a:r>
            <a:endParaRPr lang="th-TH" sz="3600" dirty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1461252" name="Rectangle 4" descr="ไม้วอลนัต"/>
          <p:cNvSpPr>
            <a:spLocks noChangeArrowheads="1"/>
          </p:cNvSpPr>
          <p:nvPr/>
        </p:nvSpPr>
        <p:spPr bwMode="auto">
          <a:xfrm>
            <a:off x="539750" y="404813"/>
            <a:ext cx="83534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ระเบียบสำนักนายกรัฐมนตรีว่าด้วยการพัสดุ</a:t>
            </a:r>
          </a:p>
          <a:p>
            <a:pPr algn="ctr" eaLnBrk="0" hangingPunct="0"/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พ.ศ. 2535 และฉบับแก้ไขเพิ่มเติม</a:t>
            </a:r>
          </a:p>
        </p:txBody>
      </p:sp>
      <p:sp>
        <p:nvSpPr>
          <p:cNvPr id="1461253" name="Rectangle 5" descr="ไม้วอลนัต"/>
          <p:cNvSpPr>
            <a:spLocks noChangeArrowheads="1"/>
          </p:cNvSpPr>
          <p:nvPr/>
        </p:nvSpPr>
        <p:spPr bwMode="auto">
          <a:xfrm>
            <a:off x="539750" y="1916113"/>
            <a:ext cx="8280400" cy="40322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/>
          <a:lstStyle/>
          <a:p>
            <a:pPr eaLnBrk="0" hangingPunct="0"/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คำนิยาม 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ตามข้อ 5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</a:t>
            </a:r>
            <a:r>
              <a:rPr lang="th-TH" sz="2400" b="1" dirty="0">
                <a:latin typeface="Batang" pitchFamily="18" charset="-127"/>
                <a:ea typeface="Arial Unicode MS" pitchFamily="34" charset="-128"/>
                <a:cs typeface="Tahoma" pitchFamily="34" charset="0"/>
              </a:rPr>
              <a:t>“ 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การพัสดุ </a:t>
            </a:r>
            <a:r>
              <a:rPr lang="th-TH" sz="2400" b="1" dirty="0">
                <a:latin typeface="Batang" pitchFamily="18" charset="-127"/>
                <a:ea typeface="Arial Unicode MS" pitchFamily="34" charset="-128"/>
                <a:cs typeface="LilyUPC" pitchFamily="34" charset="-34"/>
              </a:rPr>
              <a:t>”</a:t>
            </a:r>
            <a:r>
              <a:rPr lang="th-TH" sz="3200" b="1" dirty="0">
                <a:latin typeface="Batang" pitchFamily="18" charset="-127"/>
                <a:ea typeface="Arial Unicode MS" pitchFamily="34" charset="-128"/>
                <a:cs typeface="LilyUPC" pitchFamily="34" charset="-34"/>
              </a:rPr>
              <a:t> 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การซื้อ การจ้าง การจำหน่าย ฯลฯ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</a:t>
            </a:r>
            <a:r>
              <a:rPr lang="th-TH" sz="2400" b="1" dirty="0">
                <a:latin typeface="Batang" pitchFamily="18" charset="-127"/>
                <a:ea typeface="Arial Unicode MS" pitchFamily="34" charset="-128"/>
                <a:cs typeface="LilyUPC" pitchFamily="34" charset="-34"/>
              </a:rPr>
              <a:t>“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พัสดุ </a:t>
            </a:r>
            <a:r>
              <a:rPr lang="th-TH" sz="2400" b="1" dirty="0">
                <a:latin typeface="Batang" pitchFamily="18" charset="-127"/>
                <a:ea typeface="Arial Unicode MS" pitchFamily="34" charset="-128"/>
                <a:cs typeface="LilyUPC" pitchFamily="34" charset="-34"/>
              </a:rPr>
              <a:t>”  </a:t>
            </a:r>
            <a:r>
              <a:rPr lang="th-TH" sz="3600" b="1" dirty="0">
                <a:latin typeface="Batang" pitchFamily="18" charset="-127"/>
                <a:ea typeface="Arial Unicode MS" pitchFamily="34" charset="-128"/>
                <a:cs typeface="LilyUPC" pitchFamily="34" charset="-34"/>
              </a:rPr>
              <a:t>วัสดุ ครุภัณฑ์ ทีดินและสิ่งก่อสร้าง</a:t>
            </a:r>
          </a:p>
          <a:p>
            <a:pPr eaLnBrk="0" hangingPunct="0"/>
            <a:r>
              <a:rPr lang="th-TH" sz="2400" b="1" dirty="0">
                <a:latin typeface="Batang" pitchFamily="18" charset="-127"/>
                <a:ea typeface="Arial Unicode MS" pitchFamily="34" charset="-128"/>
                <a:cs typeface="LilyUPC" pitchFamily="34" charset="-34"/>
              </a:rPr>
              <a:t>       “</a:t>
            </a:r>
            <a:r>
              <a:rPr lang="th-TH" sz="24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การซื้อ </a:t>
            </a:r>
            <a:r>
              <a:rPr lang="th-TH" sz="2400" b="1" dirty="0">
                <a:latin typeface="Batang" pitchFamily="18" charset="-127"/>
                <a:ea typeface="Arial Unicode MS" pitchFamily="34" charset="-128"/>
                <a:cs typeface="LilyUPC" pitchFamily="34" charset="-34"/>
              </a:rPr>
              <a:t>” </a:t>
            </a:r>
            <a:r>
              <a:rPr lang="th-TH" sz="3600" b="1" dirty="0">
                <a:latin typeface="Batang" pitchFamily="18" charset="-127"/>
                <a:ea typeface="Arial Unicode MS" pitchFamily="34" charset="-128"/>
                <a:cs typeface="LilyUPC" pitchFamily="34" charset="-34"/>
              </a:rPr>
              <a:t>การซื้อพัสดุทุกชนิด ไม่รวมถึงการจ้าง</a:t>
            </a:r>
          </a:p>
          <a:p>
            <a:pPr eaLnBrk="0" hangingPunct="0"/>
            <a:r>
              <a:rPr lang="th-TH" sz="2400" b="1" dirty="0">
                <a:latin typeface="Batang" pitchFamily="18" charset="-127"/>
                <a:ea typeface="Arial Unicode MS" pitchFamily="34" charset="-128"/>
                <a:cs typeface="LilyUPC" pitchFamily="34" charset="-34"/>
              </a:rPr>
              <a:t>       “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การจ้าง </a:t>
            </a:r>
            <a:r>
              <a:rPr lang="th-TH" sz="2400" b="1" dirty="0">
                <a:latin typeface="Batang" pitchFamily="18" charset="-127"/>
                <a:ea typeface="Arial Unicode MS" pitchFamily="34" charset="-128"/>
                <a:cs typeface="LilyUPC" pitchFamily="34" charset="-34"/>
              </a:rPr>
              <a:t>” </a:t>
            </a:r>
            <a:r>
              <a:rPr lang="th-TH" sz="3600" b="1" dirty="0">
                <a:latin typeface="Batang" pitchFamily="18" charset="-127"/>
                <a:ea typeface="Arial Unicode MS" pitchFamily="34" charset="-128"/>
                <a:cs typeface="LilyUPC" pitchFamily="34" charset="-34"/>
              </a:rPr>
              <a:t>การจ้างทำของและรับขน การจ้างเหมาบริการ </a:t>
            </a:r>
          </a:p>
          <a:p>
            <a:pPr eaLnBrk="0" hangingPunct="0"/>
            <a:r>
              <a:rPr lang="th-TH" sz="3600" b="1" dirty="0">
                <a:latin typeface="Batang" pitchFamily="18" charset="-127"/>
                <a:ea typeface="Arial Unicode MS" pitchFamily="34" charset="-128"/>
                <a:cs typeface="LilyUPC" pitchFamily="34" charset="-34"/>
              </a:rPr>
              <a:t>               แต่ไม่รวมถึงการจ้างลูกจ้างของส่วนราชการ</a:t>
            </a:r>
          </a:p>
        </p:txBody>
      </p:sp>
    </p:spTree>
    <p:extLst>
      <p:ext uri="{BB962C8B-B14F-4D97-AF65-F5344CB8AC3E}">
        <p14:creationId xmlns:p14="http://schemas.microsoft.com/office/powerpoint/2010/main" xmlns="" val="33761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1066800"/>
            <a:ext cx="28194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463300" name="Rectangle 4"/>
          <p:cNvSpPr>
            <a:spLocks noChangeArrowheads="1"/>
          </p:cNvSpPr>
          <p:nvPr/>
        </p:nvSpPr>
        <p:spPr bwMode="auto">
          <a:xfrm>
            <a:off x="323850" y="260350"/>
            <a:ext cx="8351838" cy="8302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th-TH" sz="4400" b="1" dirty="0">
                <a:solidFill>
                  <a:srgbClr val="FFFF00"/>
                </a:solidFill>
                <a:latin typeface="KodchiangUPC" pitchFamily="18" charset="-34"/>
                <a:cs typeface="LilyUPC" pitchFamily="34" charset="-34"/>
              </a:rPr>
              <a:t> </a:t>
            </a:r>
            <a:r>
              <a:rPr lang="th-TH" sz="4400" b="1" dirty="0">
                <a:latin typeface="KodchiangUPC" pitchFamily="18" charset="-34"/>
                <a:cs typeface="LilyUPC" pitchFamily="34" charset="-34"/>
              </a:rPr>
              <a:t>การปฏิบัติหน้าที่เกี่ยวกับงาน</a:t>
            </a:r>
            <a:r>
              <a:rPr lang="th-TH" sz="4400" b="1" dirty="0">
                <a:cs typeface="LilyUPC" pitchFamily="34" charset="-34"/>
              </a:rPr>
              <a:t>พัสดุ </a:t>
            </a:r>
            <a:r>
              <a:rPr lang="th-TH" sz="4400" b="1" dirty="0">
                <a:solidFill>
                  <a:srgbClr val="FFFF00"/>
                </a:solidFill>
                <a:cs typeface="LilyUPC" pitchFamily="34" charset="-34"/>
              </a:rPr>
              <a:t>   </a:t>
            </a:r>
          </a:p>
        </p:txBody>
      </p:sp>
      <p:sp>
        <p:nvSpPr>
          <p:cNvPr id="1463301" name="Rectangle 5"/>
          <p:cNvSpPr>
            <a:spLocks noChangeArrowheads="1"/>
          </p:cNvSpPr>
          <p:nvPr/>
        </p:nvSpPr>
        <p:spPr bwMode="auto">
          <a:xfrm>
            <a:off x="323850" y="1196975"/>
            <a:ext cx="8351838" cy="5184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/>
          <a:lstStyle/>
          <a:p>
            <a:pPr eaLnBrk="0" hangingPunct="0"/>
            <a:r>
              <a:rPr lang="th-TH" sz="3600" b="1" dirty="0">
                <a:solidFill>
                  <a:srgbClr val="FFFFFF"/>
                </a:solidFill>
                <a:latin typeface="KodchiangUPC" pitchFamily="18" charset="-34"/>
                <a:cs typeface="LilyUPC" pitchFamily="34" charset="-34"/>
              </a:rPr>
              <a:t>   </a:t>
            </a:r>
            <a:r>
              <a:rPr lang="th-TH" sz="2400" b="1" dirty="0">
                <a:solidFill>
                  <a:srgbClr val="FFFF00"/>
                </a:solidFill>
                <a:latin typeface="KodchiangUPC" pitchFamily="18" charset="-34"/>
                <a:cs typeface="LilyUPC" pitchFamily="34" charset="-34"/>
                <a:sym typeface="Wingdings" pitchFamily="2" charset="2"/>
              </a:rPr>
              <a:t></a:t>
            </a:r>
            <a:r>
              <a:rPr lang="th-TH" sz="2400" b="1" dirty="0">
                <a:solidFill>
                  <a:srgbClr val="FFFFFF"/>
                </a:solidFill>
                <a:latin typeface="KodchiangUPC" pitchFamily="18" charset="-34"/>
                <a:cs typeface="LilyUPC" pitchFamily="34" charset="-34"/>
                <a:sym typeface="Wingdings" pitchFamily="2" charset="2"/>
              </a:rPr>
              <a:t> </a:t>
            </a:r>
            <a:r>
              <a:rPr lang="th-TH" sz="3600" b="1" u="sng" dirty="0">
                <a:latin typeface="KodchiangUPC" pitchFamily="18" charset="-34"/>
                <a:cs typeface="LilyUPC" pitchFamily="34" charset="-34"/>
              </a:rPr>
              <a:t>เจตนารมณ์ของระเบียบ...</a:t>
            </a:r>
          </a:p>
          <a:p>
            <a:pPr eaLnBrk="0" hangingPunct="0"/>
            <a:r>
              <a:rPr lang="th-TH" sz="3600" b="1" dirty="0">
                <a:latin typeface="KodchiangUPC" pitchFamily="18" charset="-34"/>
                <a:cs typeface="LilyUPC" pitchFamily="34" charset="-34"/>
              </a:rPr>
              <a:t>   </a:t>
            </a:r>
            <a:r>
              <a:rPr lang="th-TH" sz="2400" b="1" dirty="0">
                <a:latin typeface="Angsana New" pitchFamily="18" charset="-34"/>
                <a:ea typeface="Arial Unicode MS" pitchFamily="34" charset="-128"/>
                <a:cs typeface="LilyUPC" pitchFamily="34" charset="-34"/>
                <a:sym typeface="Wingdings" pitchFamily="2" charset="2"/>
              </a:rPr>
              <a:t></a:t>
            </a:r>
            <a:r>
              <a:rPr lang="th-TH" sz="2400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</a:t>
            </a:r>
            <a:r>
              <a:rPr lang="th-TH" sz="3600" b="1" u="sng" dirty="0">
                <a:latin typeface="KodchiangUPC" pitchFamily="18" charset="-34"/>
                <a:cs typeface="LilyUPC" pitchFamily="34" charset="-34"/>
              </a:rPr>
              <a:t>ผู้ปฏิบัติหน้าที่...</a:t>
            </a:r>
          </a:p>
          <a:p>
            <a:pPr eaLnBrk="0" hangingPunct="0"/>
            <a:r>
              <a:rPr lang="th-TH" sz="3600" b="1" dirty="0">
                <a:latin typeface="KodchiangUPC" pitchFamily="18" charset="-34"/>
                <a:cs typeface="LilyUPC" pitchFamily="34" charset="-34"/>
              </a:rPr>
              <a:t>      1. ต้องปฏิบัติตามระเบียบโดยเคร่งครัด</a:t>
            </a:r>
          </a:p>
          <a:p>
            <a:pPr eaLnBrk="0" hangingPunct="0"/>
            <a:r>
              <a:rPr lang="th-TH" sz="3600" b="1" dirty="0">
                <a:latin typeface="KodchiangUPC" pitchFamily="18" charset="-34"/>
                <a:cs typeface="LilyUPC" pitchFamily="34" charset="-34"/>
              </a:rPr>
              <a:t>      2. ไม่อาจปฏิบัตินอกเหนือที่ระเบียบกำหนดได้</a:t>
            </a:r>
          </a:p>
          <a:p>
            <a:pPr eaLnBrk="0" hangingPunct="0"/>
            <a:r>
              <a:rPr lang="th-TH" sz="3600" b="1" dirty="0">
                <a:latin typeface="KodchiangUPC" pitchFamily="18" charset="-34"/>
                <a:cs typeface="LilyUPC" pitchFamily="34" charset="-34"/>
              </a:rPr>
              <a:t>      3. ถ้าระเบียบไม่ได้กำหนดเรื่องนั้นไว้...ทำไม่ได้</a:t>
            </a:r>
            <a:r>
              <a:rPr lang="th-TH" sz="3600" b="1" dirty="0">
                <a:cs typeface="LilyUPC" pitchFamily="34" charset="-34"/>
              </a:rPr>
              <a:t> </a:t>
            </a:r>
          </a:p>
          <a:p>
            <a:pPr eaLnBrk="0" hangingPunct="0"/>
            <a:r>
              <a:rPr lang="th-TH" sz="3600" b="1" dirty="0">
                <a:cs typeface="LilyUPC" pitchFamily="34" charset="-34"/>
              </a:rPr>
              <a:t>     4. ระเบียบพัสดุ เป็นระเบียบที่กำหนดช่องทาง</a:t>
            </a:r>
          </a:p>
          <a:p>
            <a:pPr eaLnBrk="0" hangingPunct="0"/>
            <a:r>
              <a:rPr lang="th-TH" sz="3600" b="1" dirty="0">
                <a:cs typeface="LilyUPC" pitchFamily="34" charset="-34"/>
              </a:rPr>
              <a:t>         เดินไว้ ผู้ปฏิบัติไม่อาจเดินนอกช่องทางได้ </a:t>
            </a:r>
          </a:p>
          <a:p>
            <a:pPr eaLnBrk="0" hangingPunct="0"/>
            <a:r>
              <a:rPr lang="th-TH" sz="3600" b="1" dirty="0">
                <a:cs typeface="LilyUPC" pitchFamily="34" charset="-34"/>
              </a:rPr>
              <a:t>         ข้อยกเว้น..ขอยกเว้นต่อ “ </a:t>
            </a:r>
            <a:r>
              <a:rPr lang="th-TH" sz="3600" b="1" dirty="0" err="1">
                <a:cs typeface="LilyUPC" pitchFamily="34" charset="-34"/>
              </a:rPr>
              <a:t>กวพ</a:t>
            </a:r>
            <a:r>
              <a:rPr lang="th-TH" sz="3600" b="1" dirty="0">
                <a:cs typeface="LilyUPC" pitchFamily="34" charset="-34"/>
              </a:rPr>
              <a:t>.” ได้ </a:t>
            </a:r>
          </a:p>
        </p:txBody>
      </p:sp>
    </p:spTree>
    <p:extLst>
      <p:ext uri="{BB962C8B-B14F-4D97-AF65-F5344CB8AC3E}">
        <p14:creationId xmlns:p14="http://schemas.microsoft.com/office/powerpoint/2010/main" xmlns="" val="33770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>
            <a:solidFill>
              <a:srgbClr val="FF66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h-TH" sz="5400" b="1" dirty="0" smtClean="0">
                <a:solidFill>
                  <a:schemeClr val="bg1"/>
                </a:solidFill>
                <a:cs typeface="KodchiangUPC" pitchFamily="18" charset="-34"/>
              </a:rPr>
              <a:t>การผ่อนผัน/ยกเว้น การปฏิบัติตามระเบียบฯพัสดุ</a:t>
            </a:r>
            <a:endParaRPr lang="th-TH" sz="5400" b="1" dirty="0" smtClean="0">
              <a:cs typeface="KodchiangUPC" pitchFamily="18" charset="-34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 smtClean="0">
                <a:solidFill>
                  <a:schemeClr val="bg1"/>
                </a:solidFill>
                <a:cs typeface="KodchiangUPC" pitchFamily="18" charset="-34"/>
              </a:rPr>
              <a:t>    ระเบียบ สร.ว่าด้วยการพัสดุ พ.ศ. </a:t>
            </a:r>
            <a:r>
              <a:rPr lang="th-TH" sz="3600" b="1" smtClean="0">
                <a:solidFill>
                  <a:schemeClr val="bg1"/>
                </a:solidFill>
                <a:cs typeface="KodchiangUPC" pitchFamily="18" charset="-34"/>
              </a:rPr>
              <a:t>2535 </a:t>
            </a:r>
            <a:r>
              <a:rPr lang="th-TH" sz="4800" b="1" smtClean="0">
                <a:solidFill>
                  <a:schemeClr val="bg1"/>
                </a:solidFill>
                <a:cs typeface="KodchiangUPC" pitchFamily="18" charset="-34"/>
              </a:rPr>
              <a:t>ข้อ </a:t>
            </a:r>
            <a:r>
              <a:rPr lang="en-US" sz="4800" b="1" smtClean="0">
                <a:solidFill>
                  <a:schemeClr val="bg1"/>
                </a:solidFill>
                <a:cs typeface="KodchiangUPC" pitchFamily="18" charset="-34"/>
              </a:rPr>
              <a:t>12</a:t>
            </a:r>
            <a:r>
              <a:rPr lang="th-TH" sz="4800" b="1" smtClean="0">
                <a:solidFill>
                  <a:schemeClr val="bg1"/>
                </a:solidFill>
                <a:cs typeface="KodchiangUPC" pitchFamily="18" charset="-34"/>
              </a:rPr>
              <a:t>(</a:t>
            </a:r>
            <a:r>
              <a:rPr lang="en-US" sz="4800" b="1" smtClean="0">
                <a:solidFill>
                  <a:schemeClr val="bg1"/>
                </a:solidFill>
                <a:cs typeface="KodchiangUPC" pitchFamily="18" charset="-34"/>
              </a:rPr>
              <a:t>2</a:t>
            </a:r>
            <a:r>
              <a:rPr lang="th-TH" sz="4800" b="1" smtClean="0">
                <a:solidFill>
                  <a:schemeClr val="bg1"/>
                </a:solidFill>
                <a:cs typeface="KodchiangUPC" pitchFamily="18" charset="-34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 smtClean="0">
                <a:solidFill>
                  <a:schemeClr val="bg1"/>
                </a:solidFill>
                <a:cs typeface="KodchiangUPC" pitchFamily="18" charset="-34"/>
              </a:rPr>
              <a:t>           คณะกรรมการว่าด้วยพัสดุ (กวพ.)</a:t>
            </a:r>
            <a:r>
              <a:rPr lang="th-TH" sz="3600" b="1" smtClean="0">
                <a:solidFill>
                  <a:schemeClr val="bg1"/>
                </a:solidFill>
                <a:cs typeface="KodchiangUPC" pitchFamily="18" charset="-34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chemeClr val="bg1"/>
                </a:solidFill>
                <a:cs typeface="KodchiangUPC" pitchFamily="18" charset="-34"/>
              </a:rPr>
              <a:t>           </a:t>
            </a:r>
            <a:r>
              <a:rPr lang="th-TH" sz="4800" b="1" smtClean="0">
                <a:solidFill>
                  <a:schemeClr val="bg1"/>
                </a:solidFill>
                <a:cs typeface="KodchiangUPC" pitchFamily="18" charset="-34"/>
              </a:rPr>
              <a:t>-  พิจารณาการอนุมัติยกเว้น หรือผ่อนผัน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4800" b="1" smtClean="0">
                <a:solidFill>
                  <a:schemeClr val="bg1"/>
                </a:solidFill>
                <a:cs typeface="KodchiangUPC" pitchFamily="18" charset="-34"/>
              </a:rPr>
              <a:t>         - การไม่ปฏิบัติตามระเบียบ</a:t>
            </a:r>
            <a:endParaRPr lang="th-TH" sz="3600" b="1" smtClean="0">
              <a:solidFill>
                <a:schemeClr val="bg1"/>
              </a:solidFill>
              <a:cs typeface="KodchiangUPC" pitchFamily="18" charset="-34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 smtClean="0">
                <a:solidFill>
                  <a:schemeClr val="bg1"/>
                </a:solidFill>
                <a:cs typeface="KodchiangUPC" pitchFamily="18" charset="-34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xmlns="" val="27772893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5825" y="1484313"/>
            <a:ext cx="1222375" cy="268287"/>
          </a:xfrm>
        </p:spPr>
        <p:txBody>
          <a:bodyPr/>
          <a:lstStyle/>
          <a:p>
            <a:r>
              <a:rPr lang="en-US" sz="4000"/>
              <a:t>o</a:t>
            </a:r>
            <a:endParaRPr lang="th-TH" sz="4000"/>
          </a:p>
        </p:txBody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h-TH" sz="3600" b="1">
                <a:solidFill>
                  <a:schemeClr val="bg1"/>
                </a:solidFill>
                <a:cs typeface="KodchiangUPC" pitchFamily="18" charset="-34"/>
              </a:rPr>
              <a:t>                      </a:t>
            </a:r>
            <a:endParaRPr lang="th-TH" sz="360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1466372" name="Rectangle 4"/>
          <p:cNvSpPr>
            <a:spLocks noChangeArrowheads="1"/>
          </p:cNvSpPr>
          <p:nvPr/>
        </p:nvSpPr>
        <p:spPr bwMode="auto">
          <a:xfrm>
            <a:off x="250825" y="188640"/>
            <a:ext cx="8642350" cy="640873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/>
          <a:lstStyle/>
          <a:p>
            <a:pPr eaLnBrk="0" hangingPunct="0"/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 </a:t>
            </a:r>
            <a:r>
              <a:rPr lang="th-TH" sz="2800" b="1" dirty="0">
                <a:latin typeface="Angsana New" pitchFamily="18" charset="-34"/>
                <a:ea typeface="Arial Unicode MS" pitchFamily="34" charset="-128"/>
                <a:cs typeface="LilyUPC" pitchFamily="34" charset="-34"/>
                <a:sym typeface="Wingdings" pitchFamily="2" charset="2"/>
              </a:rPr>
              <a:t>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</a:t>
            </a:r>
            <a:r>
              <a:rPr lang="th-TH" sz="3600" b="1" u="sng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บทกำหนดโทษ ผู้ที่ไม่ปฏิบัติตามระเบียบฯ นี้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ข้อ 10 สรุป...ผู้ใดไม่ว่าจะมีอำนาจตามระเบียบนี้หรือไม่ก็ตาม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        กระทำโดยจงใจ หรือประมาทเลินเล่อ หรือโดยทุจริต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        ถือว่าผู้นั้นกระทำผิดวินัย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(1) กระทำโดยทุจริต หรือเป็นเหตุให้ทางราชการ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        เสียหายอย่างร้ายแรง ให้ลงโทษอย่างต่ำปลดออก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(2) ถ้าการกระทำเป็นเหตุให้ทางราชการเสียหาย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        ไม่ร้ายแรง ให้ลงโทษอย่างต่ำตัดเงินเดือน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(3) ถ้าการกระทำไม่เป็นเหตุให้ทางราชการเสียหาย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        ให้ลงโทษภาคทัณฑ์ หรือว่ากล่าวตักเตือนเป็น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        ลายลักษณ์อักษร</a:t>
            </a:r>
          </a:p>
        </p:txBody>
      </p:sp>
    </p:spTree>
    <p:extLst>
      <p:ext uri="{BB962C8B-B14F-4D97-AF65-F5344CB8AC3E}">
        <p14:creationId xmlns:p14="http://schemas.microsoft.com/office/powerpoint/2010/main" xmlns="" val="25828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88913"/>
            <a:ext cx="6913562" cy="8636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th-TH" sz="4800" b="1" i="1" smtClean="0">
                <a:solidFill>
                  <a:schemeClr val="tx1"/>
                </a:solidFill>
                <a:cs typeface="EucrosiaUPC" pitchFamily="18" charset="-34"/>
              </a:rPr>
              <a:t>ผู้ที่เกี่ยวข้องในการจัดหาพัสดุ(ข้อ๕)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412875"/>
            <a:ext cx="4038600" cy="5184775"/>
          </a:xfrm>
          <a:solidFill>
            <a:srgbClr val="DEF1F2"/>
          </a:solidFill>
        </p:spPr>
        <p:txBody>
          <a:bodyPr/>
          <a:lstStyle/>
          <a:p>
            <a:pPr eaLnBrk="1" hangingPunct="1"/>
            <a:r>
              <a:rPr lang="th-TH" sz="4000" b="1" dirty="0" smtClean="0">
                <a:cs typeface="EucrosiaUPC" pitchFamily="18" charset="-34"/>
              </a:rPr>
              <a:t>เจ้าหน้าที่พัสดุ</a:t>
            </a:r>
          </a:p>
          <a:p>
            <a:pPr eaLnBrk="1" hangingPunct="1"/>
            <a:endParaRPr lang="th-TH" sz="4000" b="1" dirty="0" smtClean="0">
              <a:solidFill>
                <a:schemeClr val="accent2"/>
              </a:solidFill>
              <a:cs typeface="EucrosiaUPC" pitchFamily="18" charset="-34"/>
            </a:endParaRPr>
          </a:p>
          <a:p>
            <a:pPr eaLnBrk="1" hangingPunct="1"/>
            <a:endParaRPr lang="th-TH" sz="4000" b="1" dirty="0" smtClean="0">
              <a:solidFill>
                <a:schemeClr val="accent2"/>
              </a:solidFill>
              <a:cs typeface="EucrosiaUPC" pitchFamily="18" charset="-34"/>
            </a:endParaRPr>
          </a:p>
          <a:p>
            <a:pPr eaLnBrk="1" hangingPunct="1"/>
            <a:r>
              <a:rPr lang="th-TH" sz="4000" b="1" dirty="0" smtClean="0">
                <a:solidFill>
                  <a:schemeClr val="accent2"/>
                </a:solidFill>
                <a:cs typeface="EucrosiaUPC" pitchFamily="18" charset="-34"/>
              </a:rPr>
              <a:t>หน.เจ้าหน้าที่พัสดุ</a:t>
            </a:r>
          </a:p>
          <a:p>
            <a:pPr eaLnBrk="1" hangingPunct="1">
              <a:buFontTx/>
              <a:buNone/>
            </a:pPr>
            <a:endParaRPr lang="th-TH" sz="4000" b="1" dirty="0" smtClean="0">
              <a:solidFill>
                <a:schemeClr val="accent2"/>
              </a:solidFill>
              <a:cs typeface="EucrosiaUPC" pitchFamily="18" charset="-34"/>
            </a:endParaRPr>
          </a:p>
          <a:p>
            <a:pPr eaLnBrk="1" hangingPunct="1">
              <a:buFontTx/>
              <a:buNone/>
            </a:pPr>
            <a:r>
              <a:rPr lang="th-TH" sz="4000" b="1" dirty="0" smtClean="0">
                <a:solidFill>
                  <a:schemeClr val="accent2"/>
                </a:solidFill>
                <a:cs typeface="EucrosiaUPC" pitchFamily="18" charset="-34"/>
              </a:rPr>
              <a:t>.</a:t>
            </a:r>
          </a:p>
          <a:p>
            <a:pPr eaLnBrk="1" hangingPunct="1">
              <a:buFontTx/>
              <a:buNone/>
            </a:pPr>
            <a:r>
              <a:rPr lang="th-TH" sz="4000" b="1" dirty="0" smtClean="0">
                <a:solidFill>
                  <a:srgbClr val="3333CC"/>
                </a:solidFill>
                <a:cs typeface="EucrosiaUPC" pitchFamily="18" charset="-34"/>
              </a:rPr>
              <a:t>หัวหน้าหน่วยพัสดุ</a:t>
            </a:r>
            <a:r>
              <a:rPr lang="th-TH" sz="3600" b="1" dirty="0" smtClean="0">
                <a:solidFill>
                  <a:srgbClr val="3333CC"/>
                </a:solidFill>
                <a:cs typeface="EucrosiaUPC" pitchFamily="18" charset="-34"/>
              </a:rPr>
              <a:t>	</a:t>
            </a:r>
            <a:r>
              <a:rPr lang="th-TH" sz="3600" dirty="0" smtClean="0">
                <a:solidFill>
                  <a:srgbClr val="CC3300"/>
                </a:solidFill>
                <a:cs typeface="EucrosiaUPC" pitchFamily="18" charset="-34"/>
              </a:rPr>
              <a:t>	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4663" y="1412875"/>
            <a:ext cx="4537075" cy="5113338"/>
          </a:xfrm>
          <a:solidFill>
            <a:srgbClr val="CCFF99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3600" b="1" smtClean="0">
                <a:solidFill>
                  <a:srgbClr val="CC0000"/>
                </a:solidFill>
                <a:cs typeface="EucrosiaUPC" pitchFamily="18" charset="-34"/>
              </a:rPr>
              <a:t>โดยตำแหน่ง</a:t>
            </a:r>
          </a:p>
          <a:p>
            <a:pPr eaLnBrk="1" hangingPunct="1">
              <a:buFontTx/>
              <a:buNone/>
            </a:pPr>
            <a:r>
              <a:rPr lang="th-TH" sz="3600" b="1" smtClean="0">
                <a:solidFill>
                  <a:srgbClr val="CC0000"/>
                </a:solidFill>
                <a:cs typeface="EucrosiaUPC" pitchFamily="18" charset="-34"/>
              </a:rPr>
              <a:t>โดยแต่งตั้ง -ข้าราชการ/ลูกจ้าง</a:t>
            </a:r>
          </a:p>
          <a:p>
            <a:pPr eaLnBrk="1" hangingPunct="1">
              <a:buFontTx/>
              <a:buNone/>
            </a:pPr>
            <a:r>
              <a:rPr lang="th-TH" sz="3600" b="1" smtClean="0">
                <a:solidFill>
                  <a:srgbClr val="CC0000"/>
                </a:solidFill>
                <a:cs typeface="EucrosiaUPC" pitchFamily="18" charset="-34"/>
              </a:rPr>
              <a:t>               พนักงานราชการ</a:t>
            </a:r>
          </a:p>
          <a:p>
            <a:pPr eaLnBrk="1" hangingPunct="1">
              <a:buFontTx/>
              <a:buNone/>
            </a:pPr>
            <a:r>
              <a:rPr lang="th-TH" sz="3600" b="1" smtClean="0">
                <a:cs typeface="EucrosiaUPC" pitchFamily="18" charset="-34"/>
              </a:rPr>
              <a:t>โดยตำแหน่ง</a:t>
            </a:r>
          </a:p>
          <a:p>
            <a:pPr eaLnBrk="1" hangingPunct="1">
              <a:buFontTx/>
              <a:buNone/>
            </a:pPr>
            <a:r>
              <a:rPr lang="th-TH" sz="3600" b="1" smtClean="0">
                <a:cs typeface="EucrosiaUPC" pitchFamily="18" charset="-34"/>
              </a:rPr>
              <a:t>โดยแต่งตั้ง  </a:t>
            </a:r>
            <a:r>
              <a:rPr lang="en-US" sz="3600" b="1" smtClean="0">
                <a:cs typeface="EucrosiaUPC" pitchFamily="18" charset="-34"/>
              </a:rPr>
              <a:t>-</a:t>
            </a:r>
            <a:r>
              <a:rPr lang="th-TH" sz="3600" b="1" smtClean="0">
                <a:cs typeface="EucrosiaUPC" pitchFamily="18" charset="-34"/>
              </a:rPr>
              <a:t>   ข้าราชการ</a:t>
            </a:r>
          </a:p>
          <a:p>
            <a:pPr eaLnBrk="1" hangingPunct="1">
              <a:buFontTx/>
              <a:buNone/>
            </a:pPr>
            <a:endParaRPr lang="th-TH" sz="3600" b="1" smtClean="0">
              <a:solidFill>
                <a:schemeClr val="accent2"/>
              </a:solidFill>
              <a:cs typeface="EucrosiaUPC" pitchFamily="18" charset="-34"/>
            </a:endParaRPr>
          </a:p>
          <a:p>
            <a:pPr eaLnBrk="1" hangingPunct="1">
              <a:buFontTx/>
              <a:buNone/>
            </a:pPr>
            <a:r>
              <a:rPr lang="th-TH" sz="3600" b="1" smtClean="0">
                <a:solidFill>
                  <a:schemeClr val="accent2"/>
                </a:solidFill>
                <a:cs typeface="EucrosiaUPC" pitchFamily="18" charset="-34"/>
              </a:rPr>
              <a:t>โดยตำแหน่ง</a:t>
            </a:r>
          </a:p>
          <a:p>
            <a:pPr eaLnBrk="1" hangingPunct="1">
              <a:buFontTx/>
              <a:buNone/>
            </a:pPr>
            <a:r>
              <a:rPr lang="th-TH" sz="3600" b="1" smtClean="0">
                <a:solidFill>
                  <a:schemeClr val="accent2"/>
                </a:solidFill>
                <a:cs typeface="EucrosiaUPC" pitchFamily="18" charset="-34"/>
              </a:rPr>
              <a:t> โดยแต่งตั้ง  </a:t>
            </a:r>
            <a:r>
              <a:rPr lang="en-US" sz="3600" b="1" smtClean="0">
                <a:solidFill>
                  <a:schemeClr val="accent2"/>
                </a:solidFill>
                <a:cs typeface="EucrosiaUPC" pitchFamily="18" charset="-34"/>
              </a:rPr>
              <a:t>-</a:t>
            </a:r>
            <a:r>
              <a:rPr lang="th-TH" sz="3600" b="1" smtClean="0">
                <a:solidFill>
                  <a:schemeClr val="accent2"/>
                </a:solidFill>
                <a:cs typeface="EucrosiaUPC" pitchFamily="18" charset="-34"/>
              </a:rPr>
              <a:t>   ข้าราชการ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779838" y="16287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th-TH" sz="3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779838" y="16287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th-TH" sz="3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779838" y="23495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th-TH" sz="3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3851275" y="35734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th-TH" sz="3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3851275" y="35734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th-TH" sz="3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3851275" y="42211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th-TH" sz="3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924300" y="5157788"/>
            <a:ext cx="503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u="sng" smtClean="0">
              <a:solidFill>
                <a:srgbClr val="000000"/>
              </a:solidFill>
            </a:endParaRPr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>
            <a:off x="3779838" y="57340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th-TH" sz="3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V="1">
            <a:off x="3779838" y="638175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th-TH" sz="3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>
            <a:off x="3779838" y="57340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th-TH" sz="36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6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9812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dirty="0" smtClean="0">
                <a:solidFill>
                  <a:schemeClr val="bg1"/>
                </a:solidFill>
                <a:cs typeface="LilyUPC" pitchFamily="34" charset="-34"/>
              </a:rPr>
              <a:t/>
            </a:r>
            <a:br>
              <a:rPr lang="th-TH" dirty="0" smtClean="0">
                <a:solidFill>
                  <a:schemeClr val="bg1"/>
                </a:solidFill>
                <a:cs typeface="LilyUPC" pitchFamily="34" charset="-34"/>
              </a:rPr>
            </a:br>
            <a:r>
              <a:rPr lang="th-TH" dirty="0" smtClean="0">
                <a:solidFill>
                  <a:schemeClr val="bg1"/>
                </a:solidFill>
                <a:cs typeface="LilyUPC" pitchFamily="34" charset="-34"/>
              </a:rPr>
              <a:t>ระเบียบ </a:t>
            </a:r>
            <a:r>
              <a:rPr lang="th-TH" dirty="0" err="1" smtClean="0">
                <a:solidFill>
                  <a:schemeClr val="bg1"/>
                </a:solidFill>
                <a:cs typeface="LilyUPC" pitchFamily="34" charset="-34"/>
              </a:rPr>
              <a:t>สธ</a:t>
            </a:r>
            <a:r>
              <a:rPr lang="th-TH" dirty="0" smtClean="0">
                <a:solidFill>
                  <a:schemeClr val="bg1"/>
                </a:solidFill>
                <a:cs typeface="LilyUPC" pitchFamily="34" charset="-34"/>
              </a:rPr>
              <a:t>. ว่าด้วยพนักงานกระทรวงสาธารณสุข พ.ศ.</a:t>
            </a:r>
            <a:r>
              <a:rPr lang="en-US" dirty="0" smtClean="0">
                <a:solidFill>
                  <a:schemeClr val="bg1"/>
                </a:solidFill>
                <a:cs typeface="LilyUPC" pitchFamily="34" charset="-34"/>
              </a:rPr>
              <a:t>2556 </a:t>
            </a:r>
            <a:r>
              <a:rPr lang="th-TH" dirty="0" smtClean="0">
                <a:solidFill>
                  <a:schemeClr val="bg1"/>
                </a:solidFill>
                <a:cs typeface="LilyUPC" pitchFamily="34" charset="-34"/>
              </a:rPr>
              <a:t/>
            </a:r>
            <a:br>
              <a:rPr lang="th-TH" dirty="0" smtClean="0">
                <a:solidFill>
                  <a:schemeClr val="bg1"/>
                </a:solidFill>
                <a:cs typeface="LilyUPC" pitchFamily="34" charset="-34"/>
              </a:rPr>
            </a:br>
            <a:r>
              <a:rPr lang="th-TH" dirty="0" smtClean="0">
                <a:solidFill>
                  <a:schemeClr val="bg1"/>
                </a:solidFill>
                <a:cs typeface="LilyUPC" pitchFamily="34" charset="-34"/>
              </a:rPr>
              <a:t>ลงวันที่ </a:t>
            </a:r>
            <a:r>
              <a:rPr lang="en-US" dirty="0" smtClean="0">
                <a:solidFill>
                  <a:schemeClr val="bg1"/>
                </a:solidFill>
                <a:cs typeface="LilyUPC" pitchFamily="34" charset="-34"/>
              </a:rPr>
              <a:t>1</a:t>
            </a:r>
            <a:r>
              <a:rPr lang="th-TH" dirty="0" smtClean="0">
                <a:solidFill>
                  <a:schemeClr val="bg1"/>
                </a:solidFill>
                <a:cs typeface="LilyUPC" pitchFamily="34" charset="-34"/>
              </a:rPr>
              <a:t> มีนาคม พ.ศ.</a:t>
            </a:r>
            <a:r>
              <a:rPr lang="en-US" dirty="0" smtClean="0">
                <a:solidFill>
                  <a:schemeClr val="bg1"/>
                </a:solidFill>
                <a:cs typeface="LilyUPC" pitchFamily="34" charset="-34"/>
              </a:rPr>
              <a:t>2556</a:t>
            </a:r>
            <a:r>
              <a:rPr lang="th-TH" dirty="0" smtClean="0">
                <a:solidFill>
                  <a:schemeClr val="bg1"/>
                </a:solidFill>
                <a:cs typeface="LilyUPC" pitchFamily="34" charset="-34"/>
              </a:rPr>
              <a:t/>
            </a:r>
            <a:br>
              <a:rPr lang="th-TH" dirty="0" smtClean="0">
                <a:solidFill>
                  <a:schemeClr val="bg1"/>
                </a:solidFill>
                <a:cs typeface="LilyUPC" pitchFamily="34" charset="-34"/>
              </a:rPr>
            </a:br>
            <a:endParaRPr lang="th-TH" dirty="0">
              <a:solidFill>
                <a:schemeClr val="bg1"/>
              </a:solidFill>
              <a:cs typeface="LilyUPC" pitchFamily="34" charset="-34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57401"/>
            <a:ext cx="9144000" cy="4800600"/>
          </a:xfrm>
          <a:noFill/>
          <a:ln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th-TH" sz="3600" dirty="0">
                <a:cs typeface="LilyUPC" pitchFamily="34" charset="-34"/>
              </a:rPr>
              <a:t>	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1. จ้างเงินบำรุงของหน่วยบริการของทุกกรม /สถานศึกษาของ </a:t>
            </a:r>
            <a:r>
              <a:rPr lang="th-TH" sz="3600" dirty="0" err="1" smtClean="0">
                <a:solidFill>
                  <a:schemeClr val="bg1"/>
                </a:solidFill>
                <a:cs typeface="LilyUPC" pitchFamily="34" charset="-34"/>
              </a:rPr>
              <a:t>สธ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.</a:t>
            </a:r>
          </a:p>
          <a:p>
            <a:pPr marL="609600" indent="-609600" algn="l">
              <a:lnSpc>
                <a:spcPct val="90000"/>
              </a:lnSpc>
            </a:pPr>
            <a:r>
              <a:rPr lang="th-TH" sz="3600" dirty="0">
                <a:solidFill>
                  <a:schemeClr val="bg1"/>
                </a:solidFill>
                <a:cs typeface="LilyUPC" pitchFamily="34" charset="-34"/>
              </a:rPr>
              <a:t> 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        </a:t>
            </a:r>
            <a:r>
              <a:rPr lang="th-TH" sz="3600" dirty="0" err="1" smtClean="0">
                <a:solidFill>
                  <a:schemeClr val="bg1"/>
                </a:solidFill>
                <a:cs typeface="LilyUPC" pitchFamily="34" charset="-34"/>
              </a:rPr>
              <a:t>พกส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.มี </a:t>
            </a:r>
            <a:r>
              <a:rPr lang="en-US" sz="3600" dirty="0" smtClean="0">
                <a:solidFill>
                  <a:schemeClr val="bg1"/>
                </a:solidFill>
                <a:cs typeface="LilyUPC" pitchFamily="34" charset="-34"/>
              </a:rPr>
              <a:t>2 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ประเภท คือ </a:t>
            </a:r>
            <a:r>
              <a:rPr lang="th-TH" sz="3600" dirty="0" err="1" smtClean="0">
                <a:solidFill>
                  <a:schemeClr val="bg1"/>
                </a:solidFill>
                <a:cs typeface="LilyUPC" pitchFamily="34" charset="-34"/>
              </a:rPr>
              <a:t>พกส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 ทั่วไป และ </a:t>
            </a:r>
            <a:r>
              <a:rPr lang="th-TH" sz="3600" dirty="0" err="1" smtClean="0">
                <a:solidFill>
                  <a:schemeClr val="bg1"/>
                </a:solidFill>
                <a:cs typeface="LilyUPC" pitchFamily="34" charset="-34"/>
              </a:rPr>
              <a:t>พกส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.พิเศษ </a:t>
            </a:r>
          </a:p>
          <a:p>
            <a:pPr marL="609600" indent="-609600" algn="l">
              <a:lnSpc>
                <a:spcPct val="90000"/>
              </a:lnSpc>
            </a:pPr>
            <a:r>
              <a:rPr lang="th-TH" sz="3600" dirty="0">
                <a:solidFill>
                  <a:schemeClr val="bg1"/>
                </a:solidFill>
                <a:cs typeface="LilyUPC" pitchFamily="34" charset="-34"/>
              </a:rPr>
              <a:t> 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     2</a:t>
            </a:r>
            <a:r>
              <a:rPr lang="th-TH" sz="3600" dirty="0">
                <a:solidFill>
                  <a:schemeClr val="bg1"/>
                </a:solidFill>
                <a:cs typeface="LilyUPC" pitchFamily="34" charset="-34"/>
              </a:rPr>
              <a:t>. 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ตำแหน่ง มี </a:t>
            </a:r>
            <a:r>
              <a:rPr lang="en-US" sz="3600" dirty="0" smtClean="0">
                <a:solidFill>
                  <a:schemeClr val="bg1"/>
                </a:solidFill>
                <a:cs typeface="LilyUPC" pitchFamily="34" charset="-34"/>
              </a:rPr>
              <a:t>3 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กลุ่มงาน  </a:t>
            </a:r>
            <a:r>
              <a:rPr lang="en-US" sz="3600" dirty="0" smtClean="0">
                <a:solidFill>
                  <a:schemeClr val="bg1"/>
                </a:solidFill>
                <a:cs typeface="LilyUPC" pitchFamily="34" charset="-34"/>
              </a:rPr>
              <a:t>1 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เทคนิค บริการ บริหาร </a:t>
            </a:r>
            <a:r>
              <a:rPr lang="en-US" sz="3600" dirty="0" smtClean="0">
                <a:solidFill>
                  <a:schemeClr val="bg1"/>
                </a:solidFill>
                <a:cs typeface="LilyUPC" pitchFamily="34" charset="-34"/>
              </a:rPr>
              <a:t>2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.</a:t>
            </a:r>
            <a:r>
              <a:rPr lang="en-US" sz="3600" dirty="0" smtClean="0">
                <a:solidFill>
                  <a:schemeClr val="bg1"/>
                </a:solidFill>
                <a:cs typeface="LilyUPC" pitchFamily="34" charset="-34"/>
              </a:rPr>
              <a:t> </a:t>
            </a:r>
            <a:r>
              <a:rPr lang="th-TH" sz="3600" dirty="0" err="1" smtClean="0">
                <a:solidFill>
                  <a:schemeClr val="bg1"/>
                </a:solidFill>
                <a:cs typeface="LilyUPC" pitchFamily="34" charset="-34"/>
              </a:rPr>
              <a:t>วช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. </a:t>
            </a:r>
            <a:r>
              <a:rPr lang="en-US" sz="3600" dirty="0" smtClean="0">
                <a:solidFill>
                  <a:schemeClr val="bg1"/>
                </a:solidFill>
                <a:cs typeface="LilyUPC" pitchFamily="34" charset="-34"/>
              </a:rPr>
              <a:t>3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. </a:t>
            </a:r>
            <a:r>
              <a:rPr lang="th-TH" sz="3600" dirty="0" err="1" smtClean="0">
                <a:solidFill>
                  <a:schemeClr val="bg1"/>
                </a:solidFill>
                <a:cs typeface="LilyUPC" pitchFamily="34" charset="-34"/>
              </a:rPr>
              <a:t>ชช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.</a:t>
            </a:r>
            <a:endParaRPr lang="th-TH" sz="3600" dirty="0">
              <a:solidFill>
                <a:schemeClr val="bg1"/>
              </a:solidFill>
              <a:cs typeface="LilyUPC" pitchFamily="34" charset="-34"/>
            </a:endParaRPr>
          </a:p>
          <a:p>
            <a:pPr marL="609600" indent="-609600" algn="l">
              <a:lnSpc>
                <a:spcPct val="90000"/>
              </a:lnSpc>
            </a:pPr>
            <a:r>
              <a:rPr lang="th-TH" sz="3600" dirty="0">
                <a:solidFill>
                  <a:schemeClr val="bg1"/>
                </a:solidFill>
                <a:cs typeface="LilyUPC" pitchFamily="34" charset="-34"/>
              </a:rPr>
              <a:t>	3. 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กรม เป็นผู้ว่าจ้าง/มีสัญญาจ้าง/ประเมินทุกปีเพื่อเพิ่มค่าจ้าง</a:t>
            </a:r>
            <a:r>
              <a:rPr lang="en-US" sz="3600" dirty="0" smtClean="0">
                <a:solidFill>
                  <a:schemeClr val="bg1"/>
                </a:solidFill>
                <a:cs typeface="LilyUPC" pitchFamily="34" charset="-34"/>
              </a:rPr>
              <a:t>-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ต่อสัญญา  </a:t>
            </a:r>
          </a:p>
          <a:p>
            <a:pPr marL="609600" indent="-609600" algn="l">
              <a:lnSpc>
                <a:spcPct val="90000"/>
              </a:lnSpc>
            </a:pP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     </a:t>
            </a:r>
            <a:r>
              <a:rPr lang="th-TH" sz="3600" dirty="0">
                <a:solidFill>
                  <a:schemeClr val="bg1"/>
                </a:solidFill>
                <a:cs typeface="LilyUPC" pitchFamily="34" charset="-34"/>
              </a:rPr>
              <a:t>4. 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มีเงินเพิ่มทุกปี/สิทธิประโยชน์ต่างๆ มีบัตรประจำตัว มีกองทุน</a:t>
            </a:r>
          </a:p>
          <a:p>
            <a:pPr marL="609600" indent="-609600" algn="l">
              <a:lnSpc>
                <a:spcPct val="90000"/>
              </a:lnSpc>
            </a:pP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     5. มีกรอบอัตรากำลังในการจ้าง </a:t>
            </a:r>
            <a:endParaRPr lang="th-TH" sz="3600" dirty="0">
              <a:solidFill>
                <a:schemeClr val="bg1"/>
              </a:solidFill>
              <a:cs typeface="LilyUPC" pitchFamily="34" charset="-34"/>
            </a:endParaRPr>
          </a:p>
          <a:p>
            <a:pPr marL="609600" indent="-609600" algn="l">
              <a:lnSpc>
                <a:spcPct val="90000"/>
              </a:lnSpc>
            </a:pPr>
            <a:r>
              <a:rPr lang="th-TH" sz="3600" dirty="0">
                <a:solidFill>
                  <a:schemeClr val="bg1"/>
                </a:solidFill>
                <a:cs typeface="LilyUPC" pitchFamily="34" charset="-34"/>
              </a:rPr>
              <a:t>     </a:t>
            </a:r>
            <a:r>
              <a:rPr lang="th-TH" sz="3600" dirty="0" smtClean="0">
                <a:solidFill>
                  <a:schemeClr val="bg1"/>
                </a:solidFill>
                <a:cs typeface="LilyUPC" pitchFamily="34" charset="-34"/>
              </a:rPr>
              <a:t>6. วินัย อุทธรณ์ร้องทุกข์ อนุโลม ระเบียบลูกจ้างประจำ</a:t>
            </a:r>
            <a:endParaRPr lang="th-TH" sz="3600" dirty="0">
              <a:solidFill>
                <a:schemeClr val="bg1"/>
              </a:solidFill>
              <a:cs typeface="LilyUPC" pitchFamily="34" charset="-34"/>
            </a:endParaRPr>
          </a:p>
          <a:p>
            <a:pPr marL="609600" indent="-609600" algn="l">
              <a:lnSpc>
                <a:spcPct val="90000"/>
              </a:lnSpc>
            </a:pPr>
            <a:r>
              <a:rPr lang="th-TH" sz="3600" dirty="0">
                <a:solidFill>
                  <a:schemeClr val="bg1"/>
                </a:solidFill>
                <a:cs typeface="LilyUPC" pitchFamily="34" charset="-34"/>
              </a:rPr>
              <a:t>     </a:t>
            </a:r>
          </a:p>
          <a:p>
            <a:pPr marL="609600" indent="-609600" algn="l">
              <a:lnSpc>
                <a:spcPct val="90000"/>
              </a:lnSpc>
            </a:pPr>
            <a:r>
              <a:rPr lang="th-TH" sz="3600" dirty="0" smtClean="0">
                <a:cs typeface="LilyUPC" pitchFamily="34" charset="-34"/>
              </a:rPr>
              <a:t>     </a:t>
            </a:r>
            <a:endParaRPr lang="th-TH" sz="3600" dirty="0"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1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60350"/>
            <a:ext cx="5111750" cy="1439863"/>
          </a:xfrm>
          <a:noFill/>
        </p:spPr>
        <p:txBody>
          <a:bodyPr/>
          <a:lstStyle/>
          <a:p>
            <a:pPr eaLnBrk="1" hangingPunct="1"/>
            <a:r>
              <a:rPr lang="th-TH" b="1" dirty="0" smtClean="0">
                <a:solidFill>
                  <a:schemeClr val="tx1"/>
                </a:solidFill>
                <a:cs typeface="EucrosiaUPC" pitchFamily="18" charset="-34"/>
              </a:rPr>
              <a:t>การแบ่งซื้อ / แบ่งจ้าง</a:t>
            </a:r>
            <a:br>
              <a:rPr lang="th-TH" b="1" dirty="0" smtClean="0">
                <a:solidFill>
                  <a:schemeClr val="tx1"/>
                </a:solidFill>
                <a:cs typeface="EucrosiaUPC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cs typeface="EucrosiaUPC" pitchFamily="18" charset="-34"/>
              </a:rPr>
              <a:t>(ข้อ ๒๒ วรรค ๒)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216150"/>
            <a:ext cx="8715375" cy="4525963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th-TH" sz="4000" b="1" dirty="0" smtClean="0"/>
              <a:t>    </a:t>
            </a:r>
            <a:r>
              <a:rPr lang="th-TH" sz="4000" b="1" u="sng" dirty="0" smtClean="0">
                <a:cs typeface="EucrosiaUPC" pitchFamily="18" charset="-34"/>
              </a:rPr>
              <a:t>การแบ่งซื้อ แบ่งจ้าง หมายถึง การแบ่งวงเงินที่จะซื้อ /จ้าง   ในครั้งเดียวกัน ออกเป็นหลายครั้ง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th-TH" sz="4000" b="1" dirty="0" smtClean="0">
                <a:cs typeface="EucrosiaUPC" pitchFamily="18" charset="-34"/>
              </a:rPr>
              <a:t>     </a:t>
            </a:r>
            <a:r>
              <a:rPr lang="th-TH" sz="4000" b="1" u="sng" dirty="0" smtClean="0">
                <a:solidFill>
                  <a:srgbClr val="CC0066"/>
                </a:solidFill>
                <a:cs typeface="EucrosiaUPC" pitchFamily="18" charset="-34"/>
              </a:rPr>
              <a:t>โดยไม่มีเหตุผล /ความจำเป็น และ มีเจตนาที่จะหลีกเลี่ยง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th-TH" sz="4000" b="1" dirty="0" smtClean="0">
                <a:solidFill>
                  <a:schemeClr val="accent2"/>
                </a:solidFill>
                <a:cs typeface="EucrosiaUPC" pitchFamily="18" charset="-34"/>
              </a:rPr>
              <a:t>        ๑) ให้ผู้มีอำนาจสั่งซื้อ /สั่งจ้าง เปลี่ยนไป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CC0066"/>
                </a:solidFill>
                <a:cs typeface="EucrosiaUPC" pitchFamily="18" charset="-34"/>
              </a:rPr>
              <a:t>        </a:t>
            </a:r>
            <a:r>
              <a:rPr lang="th-TH" sz="4000" b="1" dirty="0" smtClean="0">
                <a:cs typeface="EucrosiaUPC" pitchFamily="18" charset="-34"/>
              </a:rPr>
              <a:t>๒) แบ่งวงเงิน ให้ลดลงเพื่อเปลี่ยนวิธีจัดหาพัสดุ</a:t>
            </a:r>
            <a:r>
              <a:rPr lang="th-TH" sz="4000" b="1" dirty="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CC0066"/>
                </a:solidFill>
              </a:rPr>
              <a:t>     </a:t>
            </a:r>
            <a:endParaRPr lang="th-TH" sz="4000" b="1" dirty="0" smtClean="0">
              <a:solidFill>
                <a:schemeClr val="accent2"/>
              </a:solidFill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50825" y="2419350"/>
            <a:ext cx="288925" cy="288925"/>
          </a:xfrm>
          <a:prstGeom prst="star5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36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0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42875"/>
            <a:ext cx="7272338" cy="500063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th-TH" sz="4000" b="1" smtClean="0">
                <a:solidFill>
                  <a:schemeClr val="bg1"/>
                </a:solidFill>
                <a:cs typeface="EucrosiaUPC" pitchFamily="18" charset="-34"/>
              </a:rPr>
              <a:t>องค์ประกอบ และมติของคณะกรรมการ</a:t>
            </a:r>
            <a:endParaRPr lang="en-US" sz="4000" b="1" smtClean="0">
              <a:solidFill>
                <a:schemeClr val="bg1"/>
              </a:solidFill>
              <a:cs typeface="EucrosiaUPC" pitchFamily="18" charset="-34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785813"/>
            <a:ext cx="8858250" cy="5715000"/>
          </a:xfrm>
          <a:noFill/>
          <a:ln>
            <a:solidFill>
              <a:srgbClr val="006600"/>
            </a:solidFill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sz="2800" b="1" u="sng" dirty="0" smtClean="0">
                <a:solidFill>
                  <a:srgbClr val="CC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b="1" u="sng" dirty="0" smtClean="0">
                <a:solidFill>
                  <a:srgbClr val="CC0000"/>
                </a:solidFill>
                <a:latin typeface="BrowalliaUPC" pitchFamily="34" charset="-34"/>
                <a:cs typeface="EucrosiaUPC" pitchFamily="18" charset="-34"/>
              </a:rPr>
              <a:t>องค์ประกอบ - </a:t>
            </a:r>
            <a:r>
              <a:rPr lang="th-TH" b="1" dirty="0" smtClean="0">
                <a:latin typeface="BrowalliaUPC" pitchFamily="34" charset="-34"/>
                <a:cs typeface="EucrosiaUPC" pitchFamily="18" charset="-34"/>
              </a:rPr>
              <a:t>ประธาน และกรรมการ เป็นข้าราชการระดับ ๓ ขึ้นไป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b="1" dirty="0" smtClean="0">
                <a:latin typeface="BrowalliaUPC" pitchFamily="34" charset="-34"/>
                <a:cs typeface="EucrosiaUPC" pitchFamily="18" charset="-34"/>
              </a:rPr>
              <a:t>                        อย่างน้อย ๓ คน</a:t>
            </a:r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EucrosiaUPC" pitchFamily="18" charset="-34"/>
              </a:rPr>
              <a:t>        (ส.เวียน/ว๑๕๕ลว.๑พ.ค.๕๐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EucrosiaUPC" pitchFamily="18" charset="-34"/>
              </a:rPr>
              <a:t>                        ให้พนักงานมหาวิทยาลัย เป็นกรรมการ ตามข้อ๓๔ ได้)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b="1" dirty="0" smtClean="0">
                <a:latin typeface="BrowalliaUPC" pitchFamily="34" charset="-34"/>
                <a:cs typeface="EucrosiaUPC" pitchFamily="18" charset="-34"/>
              </a:rPr>
              <a:t>                      - แต่งตั้งกก.เป็นครั้ง ๆ ไป / คำสั่งแต่งตั้งไม่มีรูปแบบ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b="1" dirty="0" smtClean="0">
                <a:latin typeface="BrowalliaUPC" pitchFamily="34" charset="-34"/>
                <a:cs typeface="EucrosiaUPC" pitchFamily="18" charset="-34"/>
              </a:rPr>
              <a:t> </a:t>
            </a:r>
            <a:r>
              <a:rPr lang="th-TH" b="1" u="sng" dirty="0" smtClean="0">
                <a:solidFill>
                  <a:srgbClr val="CC0000"/>
                </a:solidFill>
                <a:latin typeface="BrowalliaUPC" pitchFamily="34" charset="-34"/>
                <a:cs typeface="EucrosiaUPC" pitchFamily="18" charset="-34"/>
              </a:rPr>
              <a:t>ข้อห้ามแต่งตั้งกรรมการซ้ำกัน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b="1" dirty="0" smtClean="0">
                <a:latin typeface="BrowalliaUPC" pitchFamily="34" charset="-34"/>
                <a:cs typeface="EucrosiaUPC" pitchFamily="18" charset="-34"/>
              </a:rPr>
              <a:t>  ๑. กก.เปิดซองสอบราคา /หรือกก.พิจารณาผลประกวดราคา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b="1" dirty="0" smtClean="0">
                <a:latin typeface="BrowalliaUPC" pitchFamily="34" charset="-34"/>
                <a:cs typeface="EucrosiaUPC" pitchFamily="18" charset="-34"/>
              </a:rPr>
              <a:t>                        </a:t>
            </a:r>
            <a:r>
              <a:rPr lang="th-TH" b="1" u="sng" dirty="0" smtClean="0">
                <a:solidFill>
                  <a:srgbClr val="CC0066"/>
                </a:solidFill>
                <a:latin typeface="BrowalliaUPC" pitchFamily="34" charset="-34"/>
                <a:cs typeface="EucrosiaUPC" pitchFamily="18" charset="-34"/>
              </a:rPr>
              <a:t>ห้ามเป็น</a:t>
            </a:r>
            <a:r>
              <a:rPr lang="th-TH" b="1" u="sng" dirty="0" smtClean="0">
                <a:latin typeface="BrowalliaUPC" pitchFamily="34" charset="-34"/>
                <a:cs typeface="EucrosiaUPC" pitchFamily="18" charset="-34"/>
              </a:rPr>
              <a:t>   </a:t>
            </a:r>
            <a:r>
              <a:rPr lang="th-TH" b="1" dirty="0" smtClean="0">
                <a:solidFill>
                  <a:srgbClr val="202394"/>
                </a:solidFill>
                <a:latin typeface="BrowalliaUPC" pitchFamily="34" charset="-34"/>
                <a:cs typeface="EucrosiaUPC" pitchFamily="18" charset="-34"/>
              </a:rPr>
              <a:t>กรรมการตรวจรับพัสดุ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b="1" dirty="0" smtClean="0">
                <a:latin typeface="BrowalliaUPC" pitchFamily="34" charset="-34"/>
                <a:cs typeface="EucrosiaUPC" pitchFamily="18" charset="-34"/>
              </a:rPr>
              <a:t> ๒. กก.รับ-เปิดซองประกวดราคา</a:t>
            </a:r>
            <a:r>
              <a:rPr lang="th-TH" b="1" u="sng" dirty="0" smtClean="0">
                <a:solidFill>
                  <a:srgbClr val="CC0066"/>
                </a:solidFill>
                <a:latin typeface="BrowalliaUPC" pitchFamily="34" charset="-34"/>
                <a:cs typeface="EucrosiaUPC" pitchFamily="18" charset="-34"/>
              </a:rPr>
              <a:t>ห้ามเป็น</a:t>
            </a:r>
            <a:r>
              <a:rPr lang="th-TH" b="1" dirty="0" smtClean="0">
                <a:latin typeface="BrowalliaUPC" pitchFamily="34" charset="-34"/>
                <a:cs typeface="EucrosiaUPC" pitchFamily="18" charset="-34"/>
              </a:rPr>
              <a:t>กก.</a:t>
            </a:r>
            <a:r>
              <a:rPr lang="th-TH" b="1" dirty="0" smtClean="0">
                <a:solidFill>
                  <a:srgbClr val="202394"/>
                </a:solidFill>
                <a:latin typeface="BrowalliaUPC" pitchFamily="34" charset="-34"/>
                <a:cs typeface="EucrosiaUPC" pitchFamily="18" charset="-34"/>
              </a:rPr>
              <a:t>พิจารณาผลประกวดราคา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b="1" u="sng" dirty="0" smtClean="0">
                <a:solidFill>
                  <a:srgbClr val="FF0000"/>
                </a:solidFill>
                <a:latin typeface="BrowalliaUPC" pitchFamily="34" charset="-34"/>
                <a:cs typeface="EucrosiaUPC" pitchFamily="18" charset="-34"/>
              </a:rPr>
              <a:t>มติกรรมการ</a:t>
            </a:r>
            <a:r>
              <a:rPr lang="th-TH" b="1" u="sng" dirty="0" smtClean="0">
                <a:solidFill>
                  <a:srgbClr val="002060"/>
                </a:solidFill>
                <a:latin typeface="BrowalliaUPC" pitchFamily="34" charset="-34"/>
                <a:cs typeface="EucrosiaUPC" pitchFamily="18" charset="-34"/>
              </a:rPr>
              <a:t>-</a:t>
            </a:r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EucrosiaUPC" pitchFamily="18" charset="-34"/>
              </a:rPr>
              <a:t>ประธาน/กรรมการต้องมาประชุมลงมติ</a:t>
            </a:r>
            <a:r>
              <a:rPr lang="th-TH" b="1" u="sng" dirty="0" smtClean="0">
                <a:solidFill>
                  <a:srgbClr val="7030A0"/>
                </a:solidFill>
                <a:latin typeface="BrowalliaUPC" pitchFamily="34" charset="-34"/>
                <a:cs typeface="EucrosiaUPC" pitchFamily="18" charset="-34"/>
              </a:rPr>
              <a:t>ไม่น้อยกว่ากึ่งหนึ่ง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b="1" dirty="0" smtClean="0">
                <a:latin typeface="BrowalliaUPC" pitchFamily="34" charset="-34"/>
                <a:cs typeface="EucrosiaUPC" pitchFamily="18" charset="-34"/>
              </a:rPr>
              <a:t>                  -ใ</a:t>
            </a:r>
            <a:r>
              <a:rPr lang="th-TH" b="1" u="sng" dirty="0" smtClean="0">
                <a:latin typeface="BrowalliaUPC" pitchFamily="34" charset="-34"/>
                <a:cs typeface="EucrosiaUPC" pitchFamily="18" charset="-34"/>
              </a:rPr>
              <a:t>ห้ถือเสียงข้างมาก </a:t>
            </a:r>
            <a:r>
              <a:rPr lang="th-TH" b="1" u="sng" dirty="0" smtClean="0">
                <a:solidFill>
                  <a:srgbClr val="CC0066"/>
                </a:solidFill>
                <a:latin typeface="BrowalliaUPC" pitchFamily="34" charset="-34"/>
                <a:cs typeface="EucrosiaUPC" pitchFamily="18" charset="-34"/>
              </a:rPr>
              <a:t>ถ้าเท่ากัน ให้ประธานชี้ขาด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b="1" dirty="0" smtClean="0">
                <a:latin typeface="BrowalliaUPC" pitchFamily="34" charset="-34"/>
                <a:cs typeface="EucrosiaUPC" pitchFamily="18" charset="-34"/>
              </a:rPr>
              <a:t>                  -  </a:t>
            </a:r>
            <a:r>
              <a:rPr lang="th-TH" b="1" u="sng" dirty="0" smtClean="0">
                <a:solidFill>
                  <a:srgbClr val="FF0066"/>
                </a:solidFill>
                <a:latin typeface="BrowalliaUPC" pitchFamily="34" charset="-34"/>
                <a:cs typeface="EucrosiaUPC" pitchFamily="18" charset="-34"/>
              </a:rPr>
              <a:t>เว้นแต่</a:t>
            </a:r>
            <a:r>
              <a:rPr lang="th-TH" b="1" u="sng" dirty="0" smtClean="0">
                <a:latin typeface="BrowalliaUPC" pitchFamily="34" charset="-34"/>
                <a:cs typeface="EucrosiaUPC" pitchFamily="18" charset="-34"/>
              </a:rPr>
              <a:t> </a:t>
            </a:r>
            <a:r>
              <a:rPr lang="th-TH" b="1" u="sng" dirty="0" err="1" smtClean="0">
                <a:latin typeface="BrowalliaUPC" pitchFamily="34" charset="-34"/>
                <a:cs typeface="EucrosiaUPC" pitchFamily="18" charset="-34"/>
              </a:rPr>
              <a:t>ค</a:t>
            </a:r>
            <a:r>
              <a:rPr lang="th-TH" b="1" dirty="0" err="1" smtClean="0">
                <a:solidFill>
                  <a:schemeClr val="accent2"/>
                </a:solidFill>
                <a:latin typeface="BrowalliaUPC" pitchFamily="34" charset="-34"/>
                <a:cs typeface="EucrosiaUPC" pitchFamily="18" charset="-34"/>
              </a:rPr>
              <a:t>กก</a:t>
            </a:r>
            <a:r>
              <a:rPr lang="th-TH" b="1" dirty="0" smtClean="0">
                <a:solidFill>
                  <a:schemeClr val="accent2"/>
                </a:solidFill>
                <a:latin typeface="BrowalliaUPC" pitchFamily="34" charset="-34"/>
                <a:cs typeface="EucrosiaUPC" pitchFamily="18" charset="-34"/>
              </a:rPr>
              <a:t>.ตรวจรับพัสดุ/งานจ้าง</a:t>
            </a:r>
            <a:r>
              <a:rPr lang="th-TH" b="1" dirty="0" smtClean="0">
                <a:latin typeface="BrowalliaUPC" pitchFamily="34" charset="-34"/>
                <a:cs typeface="EucrosiaUPC" pitchFamily="18" charset="-34"/>
              </a:rPr>
              <a:t>  </a:t>
            </a:r>
            <a:r>
              <a:rPr lang="th-TH" b="1" u="sng" dirty="0" smtClean="0">
                <a:latin typeface="BrowalliaUPC" pitchFamily="34" charset="-34"/>
                <a:cs typeface="EucrosiaUPC" pitchFamily="18" charset="-34"/>
              </a:rPr>
              <a:t>ให้ถือมติเอกฉันท์</a:t>
            </a:r>
            <a:r>
              <a:rPr lang="th-TH" b="1" dirty="0" smtClean="0">
                <a:solidFill>
                  <a:srgbClr val="CC0000"/>
                </a:solidFill>
                <a:latin typeface="BrowalliaUPC" pitchFamily="34" charset="-34"/>
                <a:cs typeface="EucrosiaUPC" pitchFamily="18" charset="-34"/>
              </a:rPr>
              <a:t> </a:t>
            </a:r>
            <a:r>
              <a:rPr lang="th-TH" b="1" u="sng" dirty="0" smtClean="0">
                <a:solidFill>
                  <a:srgbClr val="CC0000"/>
                </a:solidFill>
                <a:latin typeface="BrowalliaUPC" pitchFamily="34" charset="-34"/>
                <a:cs typeface="EucrosiaUPC" pitchFamily="18" charset="-34"/>
              </a:rPr>
              <a:t>                </a:t>
            </a:r>
            <a:endParaRPr lang="en-US" b="1" u="sng" dirty="0" smtClean="0">
              <a:solidFill>
                <a:srgbClr val="CC0000"/>
              </a:solidFill>
              <a:latin typeface="BrowalliaUPC" pitchFamily="34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4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647700"/>
          </a:xfrm>
          <a:solidFill>
            <a:srgbClr val="202394"/>
          </a:solidFill>
        </p:spPr>
        <p:txBody>
          <a:bodyPr/>
          <a:lstStyle/>
          <a:p>
            <a:pPr eaLnBrk="1" hangingPunct="1"/>
            <a:r>
              <a:rPr lang="th-TH" sz="4000" b="1" smtClean="0">
                <a:solidFill>
                  <a:schemeClr val="bg1"/>
                </a:solidFill>
                <a:cs typeface="EucrosiaUPC" pitchFamily="18" charset="-34"/>
              </a:rPr>
              <a:t>ข้อยกเว้น ไม่แต่งตั้งในรูปคณะกรรมการ</a:t>
            </a:r>
            <a:endParaRPr lang="en-US" sz="4000" b="1" smtClean="0">
              <a:solidFill>
                <a:schemeClr val="bg1"/>
              </a:solidFill>
              <a:cs typeface="EucrosiaUPC" pitchFamily="18" charset="-34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616575"/>
          </a:xfrm>
          <a:noFill/>
          <a:ln>
            <a:solidFill>
              <a:srgbClr val="00660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h-TH" sz="3600" dirty="0" smtClean="0"/>
              <a:t>๑. </a:t>
            </a:r>
            <a:r>
              <a:rPr lang="th-TH" sz="3600" b="1" u="sng" dirty="0" smtClean="0">
                <a:solidFill>
                  <a:srgbClr val="202394"/>
                </a:solidFill>
                <a:cs typeface="EucrosiaUPC" pitchFamily="18" charset="-34"/>
              </a:rPr>
              <a:t>การซื้อ/การจ้างวงเงินไม่เกิน ๑๐,๐๐๐ บาท (ข้อ๓๕วรรคท้าย)</a:t>
            </a:r>
            <a:r>
              <a:rPr lang="en-US" sz="3600" b="1" u="sng" dirty="0" smtClean="0">
                <a:solidFill>
                  <a:srgbClr val="202394"/>
                </a:solidFill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rgbClr val="202394"/>
                </a:solidFill>
                <a:cs typeface="EucrosiaUPC" pitchFamily="18" charset="-34"/>
              </a:rPr>
              <a:t>-</a:t>
            </a:r>
            <a:r>
              <a:rPr lang="th-TH" sz="3600" b="1" dirty="0" smtClean="0">
                <a:cs typeface="EucrosiaUPC" pitchFamily="18" charset="-34"/>
              </a:rPr>
              <a:t>จะแต่งตั้งข้าราชการ /ลูกจ้างประจำ/</a:t>
            </a:r>
            <a:r>
              <a:rPr lang="th-TH" sz="3600" b="1" u="sng" dirty="0" smtClean="0">
                <a:solidFill>
                  <a:srgbClr val="CC0066"/>
                </a:solidFill>
                <a:cs typeface="EucrosiaUPC" pitchFamily="18" charset="-34"/>
              </a:rPr>
              <a:t>พ.ราชการ/พ.มหาวิทยาลัย</a:t>
            </a:r>
            <a:r>
              <a:rPr lang="th-TH" sz="3600" b="1" dirty="0" smtClean="0"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rgbClr val="CC0000"/>
                </a:solidFill>
                <a:cs typeface="EucrosiaUPC" pitchFamily="18" charset="-34"/>
              </a:rPr>
              <a:t>(</a:t>
            </a:r>
            <a:r>
              <a:rPr lang="th-TH" sz="3600" b="1" dirty="0" err="1" smtClean="0">
                <a:solidFill>
                  <a:srgbClr val="CC0000"/>
                </a:solidFill>
                <a:cs typeface="EucrosiaUPC" pitchFamily="18" charset="-34"/>
              </a:rPr>
              <a:t>กค</a:t>
            </a:r>
            <a:r>
              <a:rPr lang="th-TH" sz="3600" b="1" dirty="0" smtClean="0">
                <a:solidFill>
                  <a:srgbClr val="CC0000"/>
                </a:solidFill>
                <a:cs typeface="EucrosiaUPC" pitchFamily="18" charset="-34"/>
              </a:rPr>
              <a:t>(</a:t>
            </a:r>
            <a:r>
              <a:rPr lang="th-TH" sz="3600" b="1" dirty="0" err="1" smtClean="0">
                <a:solidFill>
                  <a:srgbClr val="CC0000"/>
                </a:solidFill>
                <a:cs typeface="EucrosiaUPC" pitchFamily="18" charset="-34"/>
              </a:rPr>
              <a:t>กวพ</a:t>
            </a:r>
            <a:r>
              <a:rPr lang="th-TH" sz="3600" b="1" dirty="0" smtClean="0">
                <a:solidFill>
                  <a:srgbClr val="CC0000"/>
                </a:solidFill>
                <a:cs typeface="EucrosiaUPC" pitchFamily="18" charset="-34"/>
              </a:rPr>
              <a:t>)๐๔๐๘.๔/ว ๑๕๕ </a:t>
            </a:r>
            <a:r>
              <a:rPr lang="th-TH" sz="3600" b="1" dirty="0" err="1" smtClean="0">
                <a:solidFill>
                  <a:srgbClr val="CC0000"/>
                </a:solidFill>
                <a:cs typeface="EucrosiaUPC" pitchFamily="18" charset="-34"/>
              </a:rPr>
              <a:t>ลว</a:t>
            </a:r>
            <a:r>
              <a:rPr lang="th-TH" sz="3600" b="1" dirty="0" smtClean="0">
                <a:solidFill>
                  <a:srgbClr val="CC0000"/>
                </a:solidFill>
                <a:cs typeface="EucrosiaUPC" pitchFamily="18" charset="-34"/>
              </a:rPr>
              <a:t>. ๑ พ.ค. ๕๐) </a:t>
            </a:r>
            <a:r>
              <a:rPr lang="th-TH" sz="3600" b="1" u="sng" dirty="0" smtClean="0">
                <a:solidFill>
                  <a:srgbClr val="CC0000"/>
                </a:solidFill>
                <a:cs typeface="EucrosiaUPC" pitchFamily="18" charset="-34"/>
              </a:rPr>
              <a:t>เพียงคนเดียว</a:t>
            </a:r>
            <a:r>
              <a:rPr lang="th-TH" sz="3600" b="1" dirty="0" smtClean="0"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rgbClr val="CC0000"/>
                </a:solidFill>
                <a:cs typeface="EucrosiaUPC" pitchFamily="18" charset="-34"/>
              </a:rPr>
              <a:t>ที่มิใช่ผู้จัดซื้อจัดจ้าง  </a:t>
            </a:r>
            <a:r>
              <a:rPr lang="th-TH" sz="3600" b="1" dirty="0" smtClean="0">
                <a:cs typeface="EucrosiaUPC" pitchFamily="18" charset="-34"/>
              </a:rPr>
              <a:t>เป็นผู้ตรวจรับ พัสดุ/งานจ้าง ก็ได้ </a:t>
            </a:r>
          </a:p>
          <a:p>
            <a:pPr eaLnBrk="1" hangingPunct="1">
              <a:buFontTx/>
              <a:buNone/>
              <a:defRPr/>
            </a:pPr>
            <a:r>
              <a:rPr lang="th-TH" sz="3600" b="1" dirty="0" smtClean="0">
                <a:cs typeface="EucrosiaUPC" pitchFamily="18" charset="-34"/>
              </a:rPr>
              <a:t>๒. </a:t>
            </a:r>
            <a:r>
              <a:rPr lang="th-TH" sz="3600" b="1" u="sng" dirty="0" smtClean="0">
                <a:solidFill>
                  <a:srgbClr val="202394"/>
                </a:solidFill>
                <a:cs typeface="EucrosiaUPC" pitchFamily="18" charset="-34"/>
              </a:rPr>
              <a:t>กรณีงานจัดทำเอง  (ข้อ ๑๕)</a:t>
            </a:r>
          </a:p>
          <a:p>
            <a:pPr eaLnBrk="1" hangingPunct="1">
              <a:buFontTx/>
              <a:buNone/>
              <a:defRPr/>
            </a:pPr>
            <a:r>
              <a:rPr lang="th-TH" b="1" dirty="0" smtClean="0">
                <a:cs typeface="EucrosiaUPC" pitchFamily="18" charset="-34"/>
              </a:rPr>
              <a:t>       </a:t>
            </a:r>
            <a:r>
              <a:rPr lang="th-TH" sz="3600" b="1" dirty="0" smtClean="0">
                <a:cs typeface="EucrosiaUPC" pitchFamily="18" charset="-34"/>
              </a:rPr>
              <a:t>-</a:t>
            </a:r>
            <a:r>
              <a:rPr lang="th-TH" sz="3600" b="1" dirty="0" smtClean="0">
                <a:solidFill>
                  <a:srgbClr val="CC0000"/>
                </a:solidFill>
                <a:cs typeface="EucrosiaUPC" pitchFamily="18" charset="-34"/>
              </a:rPr>
              <a:t>ให้แต่งตั้งผู้ควบคุมรับผิดชอบในการจัดทำเอง</a:t>
            </a:r>
          </a:p>
          <a:p>
            <a:pPr eaLnBrk="1" hangingPunct="1">
              <a:buFontTx/>
              <a:buNone/>
              <a:defRPr/>
            </a:pPr>
            <a:r>
              <a:rPr lang="th-TH" sz="3600" b="1" dirty="0" smtClean="0">
                <a:cs typeface="EucrosiaUPC" pitchFamily="18" charset="-34"/>
              </a:rPr>
              <a:t>       -และ</a:t>
            </a:r>
            <a:r>
              <a:rPr lang="th-TH" sz="3600" b="1" dirty="0" smtClean="0">
                <a:solidFill>
                  <a:srgbClr val="202394"/>
                </a:solidFill>
                <a:cs typeface="EucrosiaUPC" pitchFamily="18" charset="-34"/>
              </a:rPr>
              <a:t>แต่งตั้งคณะกรรมการตรวจการปฏิบัติงาน</a:t>
            </a:r>
          </a:p>
          <a:p>
            <a:pPr eaLnBrk="1" hangingPunct="1">
              <a:buFontTx/>
              <a:buNone/>
              <a:defRPr/>
            </a:pPr>
            <a:r>
              <a:rPr lang="th-TH" sz="3600" b="1" dirty="0" smtClean="0">
                <a:cs typeface="EucrosiaUPC" pitchFamily="18" charset="-34"/>
              </a:rPr>
              <a:t>       ( เว้นแต่ มีเจ้าหน้าที่รับผิดชอบอยู่แล้ว)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974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noFill/>
          <a:ln>
            <a:solidFill>
              <a:srgbClr val="FF66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หลักการตรวจรับพัสดุ/ตรวจการจ้าง </a:t>
            </a:r>
            <a:endParaRPr lang="th-TH" sz="5400" b="1" dirty="0">
              <a:cs typeface="KodchiangUPC" pitchFamily="18" charset="-34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638800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en-US" sz="4800" b="1">
                <a:solidFill>
                  <a:schemeClr val="bg1"/>
                </a:solidFill>
                <a:cs typeface="KodchiangUPC" pitchFamily="18" charset="-34"/>
              </a:rPr>
              <a:t>1</a:t>
            </a:r>
            <a:r>
              <a:rPr lang="th-TH" sz="4800" b="1">
                <a:solidFill>
                  <a:schemeClr val="bg1"/>
                </a:solidFill>
                <a:cs typeface="KodchiangUPC" pitchFamily="18" charset="-34"/>
              </a:rPr>
              <a:t>.ต้องตรวจรับ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cs typeface="KodchiangUPC" pitchFamily="18" charset="-34"/>
              </a:rPr>
              <a:t>       ก</a:t>
            </a:r>
            <a:r>
              <a:rPr lang="en-US" sz="4800" b="1">
                <a:solidFill>
                  <a:schemeClr val="bg1"/>
                </a:solidFill>
                <a:cs typeface="KodchiangUPC" pitchFamily="18" charset="-34"/>
              </a:rPr>
              <a:t>.</a:t>
            </a:r>
            <a:r>
              <a:rPr lang="th-TH" sz="4800" b="1">
                <a:solidFill>
                  <a:schemeClr val="bg1"/>
                </a:solidFill>
                <a:cs typeface="KodchiangUPC" pitchFamily="18" charset="-34"/>
              </a:rPr>
              <a:t>ของมี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cs typeface="KodchiangUPC" pitchFamily="18" charset="-34"/>
              </a:rPr>
              <a:t>       ข.ของครบ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>
                <a:solidFill>
                  <a:schemeClr val="bg1"/>
                </a:solidFill>
                <a:cs typeface="KodchiangUPC" pitchFamily="18" charset="-34"/>
              </a:rPr>
              <a:t>       ค.ของถูกต้อง (สัญญา/ข้อตกลง/</a:t>
            </a:r>
            <a:r>
              <a:rPr lang="en-US" sz="4800" b="1">
                <a:solidFill>
                  <a:schemeClr val="bg1"/>
                </a:solidFill>
                <a:cs typeface="KodchiangUPC" pitchFamily="18" charset="-34"/>
              </a:rPr>
              <a:t>SPEC</a:t>
            </a:r>
            <a:r>
              <a:rPr lang="th-TH" sz="4800" b="1">
                <a:solidFill>
                  <a:schemeClr val="bg1"/>
                </a:solidFill>
                <a:cs typeface="KodchiangUPC" pitchFamily="18" charset="-34"/>
              </a:rPr>
              <a:t>)</a:t>
            </a:r>
            <a:endParaRPr lang="en-US" sz="4800" b="1">
              <a:solidFill>
                <a:schemeClr val="bg1"/>
              </a:solidFill>
              <a:cs typeface="KodchiangUPC" pitchFamily="18" charset="-34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4800" b="1">
                <a:solidFill>
                  <a:schemeClr val="bg1"/>
                </a:solidFill>
                <a:cs typeface="KodchiangUPC" pitchFamily="18" charset="-34"/>
              </a:rPr>
              <a:t>    2. </a:t>
            </a:r>
            <a:r>
              <a:rPr lang="th-TH" sz="4800" b="1">
                <a:solidFill>
                  <a:schemeClr val="bg1"/>
                </a:solidFill>
                <a:cs typeface="KodchiangUPC" pitchFamily="18" charset="-34"/>
              </a:rPr>
              <a:t>ถ้าไม่มี่/ไม่ครบ/ไม่ถูกต้อง จะต้องรายงาน</a:t>
            </a:r>
          </a:p>
        </p:txBody>
      </p:sp>
    </p:spTree>
    <p:extLst>
      <p:ext uri="{BB962C8B-B14F-4D97-AF65-F5344CB8AC3E}">
        <p14:creationId xmlns:p14="http://schemas.microsoft.com/office/powerpoint/2010/main" xmlns="" val="77462136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noFill/>
          <a:ln>
            <a:solidFill>
              <a:srgbClr val="FF66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ความผิดเกี่ยวกับการตรวจรับพัสดุ/ตรวจรับการจ้าง </a:t>
            </a:r>
            <a:endParaRPr lang="th-TH" sz="5400" b="1" dirty="0">
              <a:cs typeface="KodchiangUPC" pitchFamily="18" charset="-34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638800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</a:t>
            </a:r>
            <a:r>
              <a:rPr lang="en-US" sz="4800" b="1" dirty="0">
                <a:solidFill>
                  <a:schemeClr val="bg1"/>
                </a:solidFill>
                <a:cs typeface="KodchiangUPC" pitchFamily="18" charset="-34"/>
              </a:rPr>
              <a:t>1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. ไม่ยอมทำหน้าที่ตรวจรับพัสดุ/ตรวจรับการจ้าง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  - ฐานไม่ปฏิบัติหน้าที่ราชการให้เป็นไปตามระเบียบฯ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  - ฐานขัดคำสั่งผู้บังคับบัญชาฯ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</a:t>
            </a:r>
            <a:r>
              <a:rPr lang="en-US" sz="4800" b="1" dirty="0">
                <a:solidFill>
                  <a:schemeClr val="bg1"/>
                </a:solidFill>
                <a:cs typeface="KodchiangUPC" pitchFamily="18" charset="-34"/>
              </a:rPr>
              <a:t>2. 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พบว่าของไม่มี่/ไม่ครบ/ไม่ถูกต้อง ไม่ยอมรายงาน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  </a:t>
            </a:r>
            <a:r>
              <a:rPr lang="th-TH" sz="4800" b="1" dirty="0">
                <a:solidFill>
                  <a:srgbClr val="FFFFFF"/>
                </a:solidFill>
                <a:cs typeface="KodchiangUPC" pitchFamily="18" charset="-34"/>
              </a:rPr>
              <a:t> - ฐานไม่ปฏิบัติหน้าที่ราชการให้เป็นไปตามระเบียบฯ </a:t>
            </a:r>
            <a:endParaRPr lang="th-TH" sz="4800" b="1" dirty="0">
              <a:solidFill>
                <a:schemeClr val="bg1"/>
              </a:solidFill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71042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 descr="ไม้วอลนัต"/>
          <p:cNvSpPr>
            <a:spLocks noChangeArrowheads="1"/>
          </p:cNvSpPr>
          <p:nvPr/>
        </p:nvSpPr>
        <p:spPr bwMode="auto">
          <a:xfrm>
            <a:off x="395536" y="260350"/>
            <a:ext cx="8642350" cy="6408738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  </a:t>
            </a:r>
            <a:r>
              <a:rPr lang="th-TH" sz="28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</a:t>
            </a:r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 </a:t>
            </a: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ระเบียบแบบแผนของทางราชการ ตาม ม. 82(2)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   </a:t>
            </a:r>
            <a:r>
              <a:rPr lang="th-TH" sz="3200" b="1" dirty="0">
                <a:solidFill>
                  <a:srgbClr val="FFFFFF"/>
                </a:solidFill>
                <a:cs typeface="KodchiangUPC" pitchFamily="18" charset="-34"/>
              </a:rPr>
              <a:t>“</a:t>
            </a:r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</a:t>
            </a:r>
            <a:r>
              <a:rPr lang="th-TH" sz="3600" b="1" u="sng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แบบแผน</a:t>
            </a:r>
            <a:r>
              <a:rPr lang="th-TH" sz="3200" b="1" dirty="0">
                <a:solidFill>
                  <a:srgbClr val="FFFFFF"/>
                </a:solidFill>
                <a:cs typeface="KodchiangUPC" pitchFamily="18" charset="-34"/>
              </a:rPr>
              <a:t>”</a:t>
            </a:r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</a:t>
            </a: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คือขนบธรรมเนียมที่กำหนดไว้ หรือเคย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                </a:t>
            </a:r>
            <a:r>
              <a:rPr lang="th-TH" sz="3600" b="1" dirty="0" smtClean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</a:t>
            </a: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ประพฤติปฏิบัติสืบต่อกันมา</a:t>
            </a:r>
            <a:endParaRPr lang="th-TH" sz="3600" b="1" dirty="0">
              <a:solidFill>
                <a:srgbClr val="FFFFFF"/>
              </a:solidFill>
              <a:latin typeface="Angsana New" pitchFamily="18" charset="-34"/>
              <a:cs typeface="KodchiangUPC" pitchFamily="18" charset="-34"/>
              <a:sym typeface="Wingdings" pitchFamily="2" charset="2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28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             </a:t>
            </a: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1. เป็นระเบียบแบบแผนของทางราชการทั่วไป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      2. กำหนดหน้าที่ทั่วไปที่ทุกคนต้องปฏิบัติตาม 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      3. ไม่จำเป็นต้องกำหนดไว้เป็นลายลักษณ์อักษร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          </a:t>
            </a:r>
            <a:r>
              <a:rPr lang="th-TH" sz="36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28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</a:t>
            </a:r>
            <a:r>
              <a:rPr lang="th-TH" sz="3600" dirty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</a:rPr>
              <a:t> </a:t>
            </a:r>
            <a:r>
              <a:rPr lang="th-TH" sz="36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</a:rPr>
              <a:t>ระเบียบลงชื่อมาปฏิบัติ</a:t>
            </a:r>
            <a:r>
              <a:rPr lang="th-TH" sz="3600" b="1" dirty="0" smtClean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</a:rPr>
              <a:t>ราชการ/เวลาทำงาน</a:t>
            </a:r>
            <a:endParaRPr lang="th-TH" sz="3600" b="1" dirty="0">
              <a:solidFill>
                <a:srgbClr val="00FFFF"/>
              </a:solidFill>
              <a:latin typeface="Angsana New" pitchFamily="18" charset="-34"/>
              <a:cs typeface="KodchiangUPC" pitchFamily="18" charset="-34"/>
            </a:endParaRP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2800" b="1" dirty="0" smtClean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    </a:t>
            </a:r>
            <a:r>
              <a:rPr lang="th-TH" sz="3600" b="1" dirty="0" smtClean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</a:rPr>
              <a:t> </a:t>
            </a:r>
            <a:r>
              <a:rPr lang="th-TH" sz="36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</a:rPr>
              <a:t>ระเบียบการลาหยุดราชการ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          </a:t>
            </a:r>
            <a:r>
              <a:rPr lang="th-TH" sz="36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</a:rPr>
              <a:t> </a:t>
            </a:r>
            <a:r>
              <a:rPr lang="th-TH" sz="2800" b="1" dirty="0">
                <a:solidFill>
                  <a:srgbClr val="FFE0C1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</a:t>
            </a:r>
            <a:r>
              <a:rPr lang="th-TH" sz="3600" b="1" dirty="0">
                <a:solidFill>
                  <a:srgbClr val="FFE0C1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 </a:t>
            </a:r>
            <a:r>
              <a:rPr lang="th-TH" sz="3600" b="1" dirty="0" smtClean="0">
                <a:solidFill>
                  <a:srgbClr val="FFE0C1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การสวมหมวกกันน็อก/คาดเข็มขัดนิรภัย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 dirty="0" smtClean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3600" b="1" dirty="0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</a:rPr>
              <a:t> </a:t>
            </a:r>
            <a:r>
              <a:rPr lang="th-TH" sz="3600" b="1" dirty="0" smtClean="0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</a:rPr>
              <a:t>             </a:t>
            </a:r>
            <a:r>
              <a:rPr lang="th-TH" sz="2800" b="1" dirty="0" smtClean="0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</a:t>
            </a:r>
            <a:r>
              <a:rPr lang="th-TH" sz="3600" dirty="0" smtClean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</a:rPr>
              <a:t> </a:t>
            </a:r>
            <a:r>
              <a:rPr lang="th-TH" sz="3600" b="1" dirty="0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</a:rPr>
              <a:t>ระเบียบการแต่งกาย </a:t>
            </a:r>
            <a:endParaRPr lang="th-TH" sz="3600" b="1" dirty="0">
              <a:solidFill>
                <a:srgbClr val="00FFFF"/>
              </a:solidFill>
              <a:latin typeface="Angsana New" pitchFamily="18" charset="-34"/>
              <a:cs typeface="KodchiangUPC" pitchFamily="18" charset="-34"/>
              <a:sym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84539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9" rIns="91350" bIns="45679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/>
            <a:fld id="{E36BDB4C-0BF0-4C4C-B3BA-E83923D0152D}" type="slidenum">
              <a:rPr lang="en-US"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/>
              <a:t>56</a:t>
            </a:fld>
            <a:endParaRPr lang="th-TH" sz="26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17408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96188" y="549276"/>
            <a:ext cx="862012" cy="503238"/>
          </a:xfrm>
        </p:spPr>
        <p:txBody>
          <a:bodyPr/>
          <a:lstStyle/>
          <a:p>
            <a:endParaRPr lang="en-US" sz="4000"/>
          </a:p>
        </p:txBody>
      </p:sp>
      <p:sp>
        <p:nvSpPr>
          <p:cNvPr id="17408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th-TH" b="1" smtClean="0">
              <a:solidFill>
                <a:srgbClr val="FFFF00"/>
              </a:solidFill>
              <a:cs typeface="Angsana New" pitchFamily="18" charset="-34"/>
              <a:sym typeface="Wingdings" pitchFamily="2" charset="2"/>
            </a:endParaRPr>
          </a:p>
          <a:p>
            <a:pPr marL="0" indent="0">
              <a:buNone/>
            </a:pPr>
            <a:r>
              <a:rPr lang="th-TH" b="1" smtClean="0">
                <a:solidFill>
                  <a:srgbClr val="FFFF00"/>
                </a:solidFill>
                <a:cs typeface="Angsana New" pitchFamily="18" charset="-34"/>
                <a:sym typeface="Wingdings" pitchFamily="2" charset="2"/>
              </a:rPr>
              <a:t>            </a:t>
            </a:r>
            <a:endParaRPr lang="th-TH" sz="4000" b="1">
              <a:solidFill>
                <a:schemeClr val="bg1"/>
              </a:solidFill>
              <a:latin typeface="P5 LilyUPC" pitchFamily="18" charset="0"/>
              <a:cs typeface="LilyUPC" pitchFamily="34" charset="-34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2" y="-323121"/>
            <a:ext cx="184549" cy="64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9" rIns="91350" bIns="45679" anchor="ctr">
            <a:spAutoFit/>
          </a:bodyPr>
          <a:lstStyle/>
          <a:p>
            <a:pPr eaLnBrk="0" hangingPunct="0"/>
            <a:endParaRPr lang="th-TH" sz="360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2" y="-323121"/>
            <a:ext cx="184549" cy="64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9" rIns="91350" bIns="45679" anchor="ctr">
            <a:spAutoFit/>
          </a:bodyPr>
          <a:lstStyle/>
          <a:p>
            <a:pPr eaLnBrk="0" hangingPunct="0"/>
            <a:endParaRPr lang="th-TH" sz="360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287" name="Rectangle 17"/>
          <p:cNvSpPr>
            <a:spLocks noChangeArrowheads="1"/>
          </p:cNvSpPr>
          <p:nvPr/>
        </p:nvSpPr>
        <p:spPr bwMode="auto">
          <a:xfrm>
            <a:off x="395288" y="333377"/>
            <a:ext cx="8280400" cy="720725"/>
          </a:xfrm>
          <a:prstGeom prst="rect">
            <a:avLst/>
          </a:prstGeom>
          <a:noFill/>
          <a:ln w="28575">
            <a:solidFill>
              <a:srgbClr val="FFCC66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algn="ctr" eaLnBrk="0" hangingPunct="0"/>
            <a:r>
              <a:rPr lang="th-TH" sz="4000" b="1" dirty="0"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ระเบียบเกี่ยวกับการแต่งกาย</a:t>
            </a:r>
          </a:p>
        </p:txBody>
      </p:sp>
      <p:sp>
        <p:nvSpPr>
          <p:cNvPr id="1060880" name="Rectangle 16"/>
          <p:cNvSpPr>
            <a:spLocks noChangeArrowheads="1"/>
          </p:cNvSpPr>
          <p:nvPr/>
        </p:nvSpPr>
        <p:spPr bwMode="auto">
          <a:xfrm>
            <a:off x="395288" y="1268414"/>
            <a:ext cx="8353425" cy="4465637"/>
          </a:xfrm>
          <a:prstGeom prst="rect">
            <a:avLst/>
          </a:prstGeom>
          <a:noFill/>
          <a:ln w="28575">
            <a:solidFill>
              <a:srgbClr val="FFCC66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lvl="1" eaLnBrk="0" hangingPunct="0"/>
            <a:r>
              <a:rPr lang="th-TH" sz="2400" b="1" dirty="0">
                <a:latin typeface="KodchiangUPC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</a:t>
            </a:r>
            <a:r>
              <a:rPr lang="th-TH" sz="2800" b="1" dirty="0">
                <a:latin typeface="KodchiangUPC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</a:t>
            </a:r>
            <a:r>
              <a:rPr lang="th-TH" sz="3600" b="1" dirty="0"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ระเบียบสำนักนายกรัฐมนตรี ลงวันที่ 6 มิถุนายน 2516</a:t>
            </a:r>
          </a:p>
          <a:p>
            <a:pPr lvl="1" eaLnBrk="0" hangingPunct="0"/>
            <a:r>
              <a:rPr lang="th-TH" sz="2400" b="1" dirty="0">
                <a:latin typeface="Angsana New" pitchFamily="18" charset="-34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</a:t>
            </a:r>
            <a:r>
              <a:rPr lang="th-TH" sz="3600" dirty="0">
                <a:latin typeface="Angsana New" pitchFamily="18" charset="-34"/>
                <a:ea typeface="Arial Unicode MS" pitchFamily="34" charset="-128"/>
                <a:cs typeface="Arial Unicode MS" pitchFamily="34" charset="-128"/>
                <a:sym typeface="Webdings" pitchFamily="18" charset="2"/>
              </a:rPr>
              <a:t> </a:t>
            </a:r>
            <a:r>
              <a:rPr lang="th-TH" sz="3600" b="1" dirty="0">
                <a:latin typeface="KodchiangUPC" pitchFamily="18" charset="-34"/>
                <a:cs typeface="LilyUPC" pitchFamily="34" charset="-34"/>
              </a:rPr>
              <a:t>เรื่องการไว้ผมและแต่งกายเพื่อเป็นแบบอย่างแก่ประชาชน</a:t>
            </a:r>
          </a:p>
          <a:p>
            <a:pPr lvl="1" eaLnBrk="0" hangingPunct="0">
              <a:lnSpc>
                <a:spcPct val="0"/>
              </a:lnSpc>
            </a:pPr>
            <a:r>
              <a:rPr lang="th-TH" sz="4000" b="1" dirty="0">
                <a:latin typeface="KodchiangUPC" pitchFamily="18" charset="-34"/>
                <a:cs typeface="LilyUPC" pitchFamily="34" charset="-34"/>
              </a:rPr>
              <a:t>     </a:t>
            </a:r>
            <a:r>
              <a:rPr lang="th-TH" sz="2800" b="1" dirty="0">
                <a:latin typeface="KodchiangUPC" pitchFamily="18" charset="-34"/>
                <a:cs typeface="LilyUPC" pitchFamily="34" charset="-34"/>
                <a:sym typeface="Wingdings 2" pitchFamily="18" charset="2"/>
              </a:rPr>
              <a:t> </a:t>
            </a:r>
            <a:endParaRPr lang="th-TH" sz="4000" b="1" dirty="0">
              <a:cs typeface="LilyUPC" pitchFamily="34" charset="-34"/>
            </a:endParaRPr>
          </a:p>
        </p:txBody>
      </p:sp>
      <p:sp>
        <p:nvSpPr>
          <p:cNvPr id="310289" name="Rectangle 17"/>
          <p:cNvSpPr>
            <a:spLocks noChangeArrowheads="1"/>
          </p:cNvSpPr>
          <p:nvPr/>
        </p:nvSpPr>
        <p:spPr bwMode="auto">
          <a:xfrm>
            <a:off x="468323" y="2492385"/>
            <a:ext cx="8207375" cy="576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350" tIns="45679" rIns="91350" bIns="45679" anchor="ctr"/>
          <a:lstStyle/>
          <a:p>
            <a:pPr eaLnBrk="0" hangingPunct="0">
              <a:lnSpc>
                <a:spcPct val="90000"/>
              </a:lnSpc>
            </a:pPr>
            <a:r>
              <a:rPr lang="th-TH" sz="24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th-TH" sz="2400" b="1" dirty="0" smtClean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     </a:t>
            </a:r>
            <a:r>
              <a:rPr lang="th-TH" sz="24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</a:t>
            </a:r>
            <a:r>
              <a:rPr lang="th-TH" sz="2400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th-TH" sz="3600" b="1" dirty="0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ข้าราชการ,ลูกจ้าง ชาย ไม่ให้ไว้ผมยาวปิดตีนผม</a:t>
            </a:r>
          </a:p>
        </p:txBody>
      </p:sp>
      <p:sp>
        <p:nvSpPr>
          <p:cNvPr id="310290" name="Rectangle 17"/>
          <p:cNvSpPr>
            <a:spLocks noChangeArrowheads="1"/>
          </p:cNvSpPr>
          <p:nvPr/>
        </p:nvSpPr>
        <p:spPr bwMode="auto">
          <a:xfrm>
            <a:off x="468323" y="3068648"/>
            <a:ext cx="8207375" cy="5048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350" tIns="45679" rIns="91350" bIns="45679" anchor="ctr"/>
          <a:lstStyle/>
          <a:p>
            <a:pPr eaLnBrk="0" hangingPunct="0"/>
            <a:r>
              <a:rPr lang="th-TH" sz="2400" b="1" dirty="0" smtClean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 </a:t>
            </a:r>
            <a:r>
              <a:rPr lang="th-TH" sz="2400" b="1" dirty="0" smtClean="0">
                <a:latin typeface="Angsana New" pitchFamily="18" charset="-34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</a:t>
            </a:r>
            <a:r>
              <a:rPr lang="th-TH" sz="2400" dirty="0" smtClean="0">
                <a:latin typeface="Angsana New" pitchFamily="18" charset="-34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th-TH" sz="3600" b="1" dirty="0"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ข้าราชการ,ลูกจ้าง หญิง ไม่ให้สวมกระโปรงสั้นเหนือเข่า</a:t>
            </a:r>
          </a:p>
        </p:txBody>
      </p:sp>
      <p:sp>
        <p:nvSpPr>
          <p:cNvPr id="310291" name="Rectangle 17"/>
          <p:cNvSpPr>
            <a:spLocks noChangeArrowheads="1"/>
          </p:cNvSpPr>
          <p:nvPr/>
        </p:nvSpPr>
        <p:spPr bwMode="auto">
          <a:xfrm>
            <a:off x="468323" y="3644910"/>
            <a:ext cx="8207375" cy="5048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350" tIns="45679" rIns="91350" bIns="45679" anchor="ctr"/>
          <a:lstStyle/>
          <a:p>
            <a:pPr eaLnBrk="0" hangingPunct="0">
              <a:lnSpc>
                <a:spcPct val="80000"/>
              </a:lnSpc>
            </a:pPr>
            <a:r>
              <a:rPr lang="th-TH" sz="24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 </a:t>
            </a:r>
            <a:r>
              <a:rPr lang="th-TH" sz="2400" b="1" dirty="0">
                <a:latin typeface="Angsana New" pitchFamily="18" charset="-34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</a:t>
            </a:r>
            <a:r>
              <a:rPr lang="th-TH" sz="2400" dirty="0">
                <a:latin typeface="Angsana New" pitchFamily="18" charset="-34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th-TH" sz="3600" b="1" dirty="0"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ข้าราชการ,ลูกจ้าง ชายและหญิง ไม่ให้คาดเข็มขัดใต้สะดือ</a:t>
            </a:r>
          </a:p>
        </p:txBody>
      </p:sp>
      <p:sp>
        <p:nvSpPr>
          <p:cNvPr id="310292" name="Rectangle 17"/>
          <p:cNvSpPr>
            <a:spLocks noChangeArrowheads="1"/>
          </p:cNvSpPr>
          <p:nvPr/>
        </p:nvSpPr>
        <p:spPr bwMode="auto">
          <a:xfrm>
            <a:off x="468323" y="4149725"/>
            <a:ext cx="8207375" cy="719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350" tIns="45679" rIns="91350" bIns="45679" anchor="ctr"/>
          <a:lstStyle/>
          <a:p>
            <a:pPr algn="ctr" eaLnBrk="0" hangingPunct="0">
              <a:lnSpc>
                <a:spcPct val="90000"/>
              </a:lnSpc>
            </a:pPr>
            <a:r>
              <a:rPr lang="th-TH" sz="4000" b="1" dirty="0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“ ให้ถือ</a:t>
            </a:r>
            <a:r>
              <a:rPr lang="th-TH" sz="4000" b="1" dirty="0"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ว่าไม่ปฏิบัติตามระเบียบแบบแผนของทางราชการ”</a:t>
            </a:r>
          </a:p>
        </p:txBody>
      </p:sp>
      <p:sp>
        <p:nvSpPr>
          <p:cNvPr id="310293" name="Line 21"/>
          <p:cNvSpPr>
            <a:spLocks noChangeShapeType="1"/>
          </p:cNvSpPr>
          <p:nvPr/>
        </p:nvSpPr>
        <p:spPr bwMode="auto">
          <a:xfrm>
            <a:off x="1763723" y="4724400"/>
            <a:ext cx="6192837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50" tIns="45679" rIns="91350" bIns="45679"/>
          <a:lstStyle/>
          <a:p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3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7" grpId="0" animBg="1"/>
      <p:bldP spid="1060880" grpId="0" animBg="1"/>
      <p:bldP spid="1060880" grpId="1" animBg="1"/>
      <p:bldP spid="310289" grpId="0"/>
      <p:bldP spid="310290" grpId="0"/>
      <p:bldP spid="310291" grpId="0"/>
      <p:bldP spid="310292" grpId="0"/>
      <p:bldP spid="31029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332656"/>
            <a:ext cx="8280400" cy="1800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th-TH" sz="4800" b="1" dirty="0">
                <a:solidFill>
                  <a:schemeClr val="tx1"/>
                </a:solidFill>
                <a:cs typeface="KodchiangUPC" pitchFamily="18" charset="-34"/>
              </a:rPr>
              <a:t>ระเบียบสำนักนายกรัฐมนตรี</a:t>
            </a:r>
            <a:br>
              <a:rPr lang="th-TH" sz="4800" b="1" dirty="0">
                <a:solidFill>
                  <a:schemeClr val="tx1"/>
                </a:solidFill>
                <a:cs typeface="KodchiangUPC" pitchFamily="18" charset="-34"/>
              </a:rPr>
            </a:br>
            <a:r>
              <a:rPr lang="th-TH" sz="4800" b="1" dirty="0">
                <a:solidFill>
                  <a:schemeClr val="tx1"/>
                </a:solidFill>
                <a:cs typeface="KodchiangUPC" pitchFamily="18" charset="-34"/>
              </a:rPr>
              <a:t>ว่าด้วยการการลาของข้าราชการ พ.ศ.2555</a:t>
            </a:r>
            <a:endParaRPr lang="th-TH" sz="4800" b="1" u="sng" dirty="0">
              <a:solidFill>
                <a:schemeClr val="tx1"/>
              </a:solidFill>
              <a:cs typeface="KodchiangUPC" pitchFamily="18" charset="-34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348880"/>
            <a:ext cx="7699946" cy="396044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h-TH" sz="4400" b="1" dirty="0">
                <a:cs typeface="KodchiangUPC" pitchFamily="18" charset="-34"/>
              </a:rPr>
              <a:t>                  การลา มี </a:t>
            </a:r>
            <a:r>
              <a:rPr lang="en-US" sz="4400" b="1" dirty="0">
                <a:cs typeface="KodchiangUPC" pitchFamily="18" charset="-34"/>
              </a:rPr>
              <a:t>11 </a:t>
            </a:r>
            <a:r>
              <a:rPr lang="th-TH" sz="4400" b="1" dirty="0">
                <a:cs typeface="KodchiangUPC" pitchFamily="18" charset="-34"/>
              </a:rPr>
              <a:t>ประเภท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 dirty="0">
                <a:cs typeface="KodchiangUPC" pitchFamily="18" charset="-34"/>
              </a:rPr>
              <a:t>    1. การลาป่วย</a:t>
            </a:r>
            <a:r>
              <a:rPr lang="en-US" sz="4400" b="1" dirty="0">
                <a:cs typeface="KodchiangUPC" pitchFamily="18" charset="-34"/>
              </a:rPr>
              <a:t/>
            </a:r>
            <a:br>
              <a:rPr lang="en-US" sz="4400" b="1" dirty="0">
                <a:cs typeface="KodchiangUPC" pitchFamily="18" charset="-34"/>
              </a:rPr>
            </a:br>
            <a:r>
              <a:rPr lang="th-TH" sz="4400" b="1" dirty="0">
                <a:cs typeface="KodchiangUPC" pitchFamily="18" charset="-34"/>
              </a:rPr>
              <a:t> 2. การลาคลอดบุตร</a:t>
            </a:r>
            <a:r>
              <a:rPr lang="en-US" sz="4400" b="1" dirty="0">
                <a:cs typeface="KodchiangUPC" pitchFamily="18" charset="-34"/>
              </a:rPr>
              <a:t/>
            </a:r>
            <a:br>
              <a:rPr lang="en-US" sz="4400" b="1" dirty="0">
                <a:cs typeface="KodchiangUPC" pitchFamily="18" charset="-34"/>
              </a:rPr>
            </a:br>
            <a:r>
              <a:rPr lang="th-TH" sz="4400" b="1" dirty="0">
                <a:cs typeface="KodchiangUPC" pitchFamily="18" charset="-34"/>
              </a:rPr>
              <a:t> 3. การลาไปช่วยเหลือภริยาที่คลอดบุตร</a:t>
            </a:r>
            <a:r>
              <a:rPr lang="en-US" sz="4400" b="1" dirty="0">
                <a:cs typeface="KodchiangUPC" pitchFamily="18" charset="-34"/>
              </a:rPr>
              <a:t/>
            </a:r>
            <a:br>
              <a:rPr lang="en-US" sz="4400" b="1" dirty="0">
                <a:cs typeface="KodchiangUPC" pitchFamily="18" charset="-34"/>
              </a:rPr>
            </a:br>
            <a:r>
              <a:rPr lang="th-TH" sz="4400" b="1" dirty="0">
                <a:cs typeface="KodchiangUPC" pitchFamily="18" charset="-34"/>
              </a:rPr>
              <a:t> 4. การลากิจส่วนตัว</a:t>
            </a:r>
            <a:r>
              <a:rPr lang="en-US" sz="4400" b="1" dirty="0">
                <a:cs typeface="KodchiangUPC" pitchFamily="18" charset="-34"/>
              </a:rPr>
              <a:t/>
            </a:r>
            <a:br>
              <a:rPr lang="en-US" sz="4400" b="1" dirty="0">
                <a:cs typeface="KodchiangUPC" pitchFamily="18" charset="-34"/>
              </a:rPr>
            </a:br>
            <a:r>
              <a:rPr lang="th-TH" sz="4400" b="1" dirty="0">
                <a:cs typeface="KodchiangUPC" pitchFamily="18" charset="-34"/>
              </a:rPr>
              <a:t> 5. การลาพักผ่อน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 dirty="0">
                <a:cs typeface="KodchiangUPC" pitchFamily="18" charset="-34"/>
              </a:rPr>
              <a:t>    </a:t>
            </a:r>
            <a:r>
              <a:rPr lang="th-TH" sz="3600" b="1" dirty="0"/>
              <a:t>   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xmlns="" val="61475665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268761"/>
            <a:ext cx="8424936" cy="4895750"/>
          </a:xfrm>
        </p:spPr>
        <p:txBody>
          <a:bodyPr/>
          <a:lstStyle/>
          <a:p>
            <a:pPr lvl="0">
              <a:lnSpc>
                <a:spcPct val="80000"/>
              </a:lnSpc>
              <a:buNone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</a:t>
            </a:r>
            <a:r>
              <a:rPr lang="th-TH" sz="4400" b="1" dirty="0">
                <a:solidFill>
                  <a:srgbClr val="FFFFFF"/>
                </a:solidFill>
                <a:cs typeface="KodchiangUPC" pitchFamily="18" charset="-34"/>
              </a:rPr>
              <a:t>6</a:t>
            </a:r>
            <a:r>
              <a:rPr lang="th-TH" sz="4400" b="1" dirty="0">
                <a:cs typeface="KodchiangUPC" pitchFamily="18" charset="-34"/>
              </a:rPr>
              <a:t>. การลาอุปสมบทหรือการลาไปประกอบพิธี</a:t>
            </a:r>
            <a:r>
              <a:rPr lang="th-TH" sz="4400" b="1" dirty="0" err="1">
                <a:cs typeface="KodchiangUPC" pitchFamily="18" charset="-34"/>
              </a:rPr>
              <a:t>ฮัจย์</a:t>
            </a:r>
            <a:endParaRPr lang="th-TH" sz="4400" b="1" dirty="0">
              <a:cs typeface="KodchiangUPC" pitchFamily="18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 dirty="0">
                <a:cs typeface="KodchiangUPC" pitchFamily="18" charset="-34"/>
              </a:rPr>
              <a:t>   7. การลาเข้ารับการตรวจเลือกหรือเข้ารับการเตรียมพล</a:t>
            </a:r>
            <a:r>
              <a:rPr lang="en-US" sz="4400" b="1" dirty="0">
                <a:cs typeface="KodchiangUPC" pitchFamily="18" charset="-34"/>
              </a:rPr>
              <a:t/>
            </a:r>
            <a:br>
              <a:rPr lang="en-US" sz="4400" b="1" dirty="0">
                <a:cs typeface="KodchiangUPC" pitchFamily="18" charset="-34"/>
              </a:rPr>
            </a:br>
            <a:r>
              <a:rPr lang="th-TH" sz="4400" b="1" dirty="0">
                <a:cs typeface="KodchiangUPC" pitchFamily="18" charset="-34"/>
              </a:rPr>
              <a:t>8. การลาไปศึกษา ฝึกอบรม ปฏิบัติการวิจัย หรือดูงาน</a:t>
            </a:r>
            <a:r>
              <a:rPr lang="en-US" sz="4400" b="1" dirty="0">
                <a:cs typeface="KodchiangUPC" pitchFamily="18" charset="-34"/>
              </a:rPr>
              <a:t/>
            </a:r>
            <a:br>
              <a:rPr lang="en-US" sz="4400" b="1" dirty="0">
                <a:cs typeface="KodchiangUPC" pitchFamily="18" charset="-34"/>
              </a:rPr>
            </a:br>
            <a:r>
              <a:rPr lang="th-TH" sz="4400" b="1" dirty="0">
                <a:cs typeface="KodchiangUPC" pitchFamily="18" charset="-34"/>
              </a:rPr>
              <a:t>9. การลาไปปฏิบัติงานในองค์การระหว่างประเทศ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 dirty="0">
                <a:cs typeface="KodchiangUPC" pitchFamily="18" charset="-34"/>
              </a:rPr>
              <a:t>  10. การลาติดตามคู่สมรส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 dirty="0">
                <a:cs typeface="KodchiangUPC" pitchFamily="18" charset="-34"/>
              </a:rPr>
              <a:t>  11. การลาไปฟื้นฟูสมรรถภาพด้านอาชีพ</a:t>
            </a:r>
            <a:r>
              <a:rPr lang="en-US" sz="4400" dirty="0">
                <a:cs typeface="KodchiangUPC" pitchFamily="18" charset="-34"/>
              </a:rPr>
              <a:t> </a:t>
            </a:r>
            <a:endParaRPr lang="en-US" sz="4400" b="1" dirty="0">
              <a:cs typeface="KodchiangUPC" pitchFamily="18" charset="-34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0882463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172451" y="836623"/>
            <a:ext cx="792163" cy="230187"/>
          </a:xfrm>
          <a:solidFill>
            <a:schemeClr val="bg1"/>
          </a:solidFill>
        </p:spPr>
        <p:txBody>
          <a:bodyPr/>
          <a:lstStyle/>
          <a:p>
            <a:endParaRPr lang="en-US" sz="4000"/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การลาที่สำคัญ </a:t>
            </a:r>
          </a:p>
          <a:p>
            <a:pPr marL="0" indent="0">
              <a:buNone/>
            </a:pPr>
            <a:r>
              <a:rPr lang="th-TH" sz="4800" b="1" dirty="0">
                <a:cs typeface="KodchiangUPC" pitchFamily="18" charset="-34"/>
              </a:rPr>
              <a:t>      </a:t>
            </a:r>
            <a:r>
              <a:rPr lang="th-TH" sz="4800" b="1" dirty="0">
                <a:solidFill>
                  <a:schemeClr val="bg1"/>
                </a:solidFill>
                <a:cs typeface="LilyUPC" pitchFamily="34" charset="-34"/>
              </a:rPr>
              <a:t>1.</a:t>
            </a:r>
            <a:r>
              <a:rPr lang="th-TH" sz="2800" b="1" dirty="0">
                <a:solidFill>
                  <a:schemeClr val="bg1"/>
                </a:solidFill>
                <a:cs typeface="LilyUPC" pitchFamily="34" charset="-34"/>
                <a:sym typeface="Webdings" pitchFamily="18" charset="2"/>
              </a:rPr>
              <a:t> </a:t>
            </a:r>
            <a:r>
              <a:rPr lang="th-TH" sz="4400" b="1" dirty="0">
                <a:solidFill>
                  <a:schemeClr val="bg1"/>
                </a:solidFill>
                <a:cs typeface="LilyUPC" pitchFamily="34" charset="-34"/>
              </a:rPr>
              <a:t>การลาป่วย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h-TH" sz="4000" b="1" dirty="0">
                <a:solidFill>
                  <a:schemeClr val="bg1"/>
                </a:solidFill>
                <a:cs typeface="LilyUPC" pitchFamily="34" charset="-34"/>
              </a:rPr>
              <a:t>           </a:t>
            </a:r>
            <a:r>
              <a:rPr lang="th-TH" sz="3600" b="1" dirty="0">
                <a:solidFill>
                  <a:srgbClr val="FFFF00"/>
                </a:solidFill>
                <a:cs typeface="LilyUPC" pitchFamily="34" charset="-34"/>
              </a:rPr>
              <a:t>1.1 ตั้งแต่ 30 วันขึ้นไป </a:t>
            </a:r>
            <a:r>
              <a:rPr lang="th-TH" sz="3600" b="1" dirty="0">
                <a:solidFill>
                  <a:srgbClr val="00FFFF"/>
                </a:solidFill>
                <a:cs typeface="LilyUPC" pitchFamily="34" charset="-34"/>
              </a:rPr>
              <a:t>ต้องมี</a:t>
            </a:r>
            <a:r>
              <a:rPr lang="th-TH" sz="3600" b="1" dirty="0">
                <a:solidFill>
                  <a:srgbClr val="FFFF00"/>
                </a:solidFill>
                <a:cs typeface="LilyUPC" pitchFamily="34" charset="-34"/>
              </a:rPr>
              <a:t>ใบรับรองแพทย์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h-TH" sz="3600" b="1" dirty="0">
                <a:solidFill>
                  <a:srgbClr val="FFFF00"/>
                </a:solidFill>
                <a:cs typeface="LilyUPC" pitchFamily="34" charset="-34"/>
              </a:rPr>
              <a:t>            1.2  ไม่ถึง 30 วัน </a:t>
            </a:r>
            <a:r>
              <a:rPr lang="th-TH" sz="3600" b="1" dirty="0">
                <a:solidFill>
                  <a:srgbClr val="00FFFF"/>
                </a:solidFill>
                <a:cs typeface="LilyUPC" pitchFamily="34" charset="-34"/>
              </a:rPr>
              <a:t>จะสั่งให้มีใบรับรองแพทย์</a:t>
            </a:r>
            <a:r>
              <a:rPr lang="th-TH" sz="3600" b="1" dirty="0">
                <a:solidFill>
                  <a:srgbClr val="FFFF00"/>
                </a:solidFill>
                <a:cs typeface="LilyUPC" pitchFamily="34" charset="-34"/>
              </a:rPr>
              <a:t> หรือ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h-TH" sz="3600" b="1" dirty="0">
                <a:solidFill>
                  <a:srgbClr val="FFFF00"/>
                </a:solidFill>
                <a:cs typeface="LilyUPC" pitchFamily="34" charset="-34"/>
              </a:rPr>
              <a:t>                   </a:t>
            </a:r>
            <a:r>
              <a:rPr lang="th-TH" sz="3600" b="1" dirty="0">
                <a:solidFill>
                  <a:srgbClr val="00FFFF"/>
                </a:solidFill>
                <a:cs typeface="LilyUPC" pitchFamily="34" charset="-34"/>
              </a:rPr>
              <a:t>ให้ไปรับการตรวจจากแพทย์</a:t>
            </a:r>
            <a:r>
              <a:rPr lang="th-TH" sz="3600" b="1" dirty="0">
                <a:solidFill>
                  <a:srgbClr val="FFFF00"/>
                </a:solidFill>
                <a:cs typeface="LilyUPC" pitchFamily="34" charset="-34"/>
              </a:rPr>
              <a:t>ก็ได้</a:t>
            </a:r>
            <a:r>
              <a:rPr lang="th-TH" sz="3600" b="1" dirty="0">
                <a:solidFill>
                  <a:schemeClr val="bg1"/>
                </a:solidFill>
                <a:cs typeface="LilyUPC" pitchFamily="34" charset="-34"/>
              </a:rPr>
              <a:t>              </a:t>
            </a:r>
            <a:r>
              <a:rPr lang="th-TH" sz="4400" b="1" dirty="0">
                <a:solidFill>
                  <a:schemeClr val="bg1"/>
                </a:solidFill>
                <a:cs typeface="LilyUPC" pitchFamily="34" charset="-34"/>
              </a:rPr>
              <a:t>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h-TH" sz="4400" b="1" dirty="0">
                <a:solidFill>
                  <a:schemeClr val="bg1"/>
                </a:solidFill>
                <a:cs typeface="LilyUPC" pitchFamily="34" charset="-34"/>
              </a:rPr>
              <a:t>      2.</a:t>
            </a:r>
            <a:r>
              <a:rPr lang="th-TH" b="1" dirty="0" smtClean="0">
                <a:solidFill>
                  <a:schemeClr val="bg1"/>
                </a:solidFill>
                <a:cs typeface="LilyUPC" pitchFamily="34" charset="-34"/>
                <a:sym typeface="Webdings" pitchFamily="18" charset="2"/>
              </a:rPr>
              <a:t> </a:t>
            </a:r>
            <a:r>
              <a:rPr lang="th-TH" sz="4400" b="1" dirty="0">
                <a:solidFill>
                  <a:schemeClr val="bg1"/>
                </a:solidFill>
                <a:cs typeface="LilyUPC" pitchFamily="34" charset="-34"/>
                <a:sym typeface="Webdings" pitchFamily="18" charset="2"/>
              </a:rPr>
              <a:t>การลาคลอดบุตร</a:t>
            </a:r>
            <a:endParaRPr lang="th-TH" sz="4400" b="1" dirty="0">
              <a:solidFill>
                <a:schemeClr val="bg1"/>
              </a:solidFill>
              <a:cs typeface="LilyUPC" pitchFamily="34" charset="-34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th-TH" sz="4000" b="1" dirty="0">
                <a:solidFill>
                  <a:schemeClr val="bg1"/>
                </a:solidFill>
                <a:cs typeface="LilyUPC" pitchFamily="34" charset="-34"/>
              </a:rPr>
              <a:t>           </a:t>
            </a:r>
            <a:r>
              <a:rPr lang="th-TH" sz="3600" b="1" dirty="0">
                <a:solidFill>
                  <a:srgbClr val="FFFF00"/>
                </a:solidFill>
                <a:cs typeface="LilyUPC" pitchFamily="34" charset="-34"/>
              </a:rPr>
              <a:t>2.1 เป็นการลาหยุด ช่วงก่อน วันคลอด และหลังคลอด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h-TH" sz="3600" b="1" dirty="0">
                <a:solidFill>
                  <a:srgbClr val="FFFF00"/>
                </a:solidFill>
                <a:cs typeface="LilyUPC" pitchFamily="34" charset="-34"/>
              </a:rPr>
              <a:t>            2.2 ลาได้ไม่เกิน 90 วัน (นับวันหยุดรวมด้วย)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h-TH" sz="3600" b="1" dirty="0">
                <a:solidFill>
                  <a:srgbClr val="FFFF00"/>
                </a:solidFill>
                <a:cs typeface="LilyUPC" pitchFamily="34" charset="-34"/>
              </a:rPr>
              <a:t>                  โดยไม่ต้องมีใบรับรองแพทย์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h-TH" sz="3600" b="1" dirty="0">
                <a:solidFill>
                  <a:schemeClr val="bg1"/>
                </a:solidFill>
                <a:cs typeface="LilyUPC" pitchFamily="34" charset="-34"/>
              </a:rPr>
              <a:t>            ปัญหา...นางสาวลาคลอดบุตร 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h-TH" sz="3600" b="1" dirty="0">
                <a:solidFill>
                  <a:schemeClr val="bg1"/>
                </a:solidFill>
                <a:cs typeface="LilyUPC" pitchFamily="34" charset="-34"/>
              </a:rPr>
              <a:t>                     คลอดได้ 15 วัน บุตรตาย จะหยุด 90 วัน ?</a:t>
            </a:r>
            <a:endParaRPr lang="th-TH" sz="3600" b="1" dirty="0">
              <a:solidFill>
                <a:schemeClr val="bg1"/>
              </a:solidFill>
              <a:latin typeface="KodchiangUPC" pitchFamily="18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00471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210" indent="-285469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186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59860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534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209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6883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5577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2319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141E8A9B-FE22-4EF5-9075-66347CD2740E}" type="slidenum">
              <a:rPr lang="en-US" sz="1400">
                <a:solidFill>
                  <a:srgbClr val="000000"/>
                </a:solidFill>
              </a:rPr>
              <a:pPr eaLnBrk="1" hangingPunct="1"/>
              <a:t>6</a:t>
            </a:fld>
            <a:endParaRPr lang="th-TH" sz="1400">
              <a:solidFill>
                <a:srgbClr val="000000"/>
              </a:solidFill>
            </a:endParaRPr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65188"/>
          </a:xfrm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628775"/>
            <a:ext cx="7343775" cy="424815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6000" dirty="0">
                <a:solidFill>
                  <a:schemeClr val="bg1"/>
                </a:solidFill>
                <a:cs typeface="KodchiangUPC" pitchFamily="18" charset="-34"/>
              </a:rPr>
              <a:t> </a:t>
            </a: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1. 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กฎหมาย ระเบียบ หรือข้อบังคับ</a:t>
            </a:r>
          </a:p>
          <a:p>
            <a:pPr eaLnBrk="1" hangingPunct="1"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2. ที่กำหนดให้ข้าราชการประพฤติ ปฏิบัติ   </a:t>
            </a:r>
          </a:p>
          <a:p>
            <a:pPr eaLnBrk="1" hangingPunct="1"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หรือละเว้นการประพฤติปฏิบัติ          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3. ผู้ฝ่าฝืน จะได้รับโทษตามที่กำหนดไว้    </a:t>
            </a:r>
            <a:endParaRPr lang="th-TH" sz="5400" dirty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155653" name="Rectangle 4"/>
          <p:cNvSpPr>
            <a:spLocks noChangeArrowheads="1"/>
          </p:cNvSpPr>
          <p:nvPr/>
        </p:nvSpPr>
        <p:spPr bwMode="auto">
          <a:xfrm>
            <a:off x="179388" y="115888"/>
            <a:ext cx="8785225" cy="122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341" tIns="45675" rIns="91341" bIns="45675" anchor="ctr"/>
          <a:lstStyle/>
          <a:p>
            <a:pPr algn="ctr" eaLnBrk="0" hangingPunct="0"/>
            <a:r>
              <a:rPr lang="th-TH" sz="7200" b="1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วินัย</a:t>
            </a:r>
          </a:p>
        </p:txBody>
      </p:sp>
    </p:spTree>
    <p:extLst>
      <p:ext uri="{BB962C8B-B14F-4D97-AF65-F5344CB8AC3E}">
        <p14:creationId xmlns:p14="http://schemas.microsoft.com/office/powerpoint/2010/main" xmlns="" val="352001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172451" y="836623"/>
            <a:ext cx="792163" cy="230187"/>
          </a:xfrm>
          <a:solidFill>
            <a:schemeClr val="bg1"/>
          </a:solidFill>
        </p:spPr>
        <p:txBody>
          <a:bodyPr/>
          <a:lstStyle/>
          <a:p>
            <a:endParaRPr lang="en-US" sz="4000"/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6669360"/>
          </a:xfr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th-TH" sz="2800" b="1" dirty="0">
                <a:cs typeface="KodchiangUPC" pitchFamily="18" charset="-34"/>
                <a:sym typeface="Webdings" pitchFamily="18" charset="2"/>
              </a:rPr>
              <a:t>       </a:t>
            </a:r>
            <a:r>
              <a:rPr lang="th-TH" sz="4400" b="1" dirty="0">
                <a:solidFill>
                  <a:schemeClr val="bg1"/>
                </a:solidFill>
                <a:cs typeface="LilyUPC" pitchFamily="34" charset="-34"/>
                <a:sym typeface="Webdings" pitchFamily="18" charset="2"/>
              </a:rPr>
              <a:t>3. </a:t>
            </a:r>
            <a:r>
              <a:rPr lang="th-TH" sz="4400" b="1" dirty="0">
                <a:solidFill>
                  <a:schemeClr val="bg1"/>
                </a:solidFill>
                <a:cs typeface="LilyUPC" pitchFamily="34" charset="-34"/>
              </a:rPr>
              <a:t>การลากิจส่วนตัว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th-TH" sz="4000" b="1" dirty="0">
                <a:solidFill>
                  <a:schemeClr val="bg1"/>
                </a:solidFill>
                <a:cs typeface="LilyUPC" pitchFamily="34" charset="-34"/>
              </a:rPr>
              <a:t>         3.</a:t>
            </a:r>
            <a:r>
              <a:rPr lang="th-TH" sz="3600" b="1" dirty="0">
                <a:solidFill>
                  <a:schemeClr val="bg1"/>
                </a:solidFill>
                <a:cs typeface="LilyUPC" pitchFamily="34" charset="-34"/>
              </a:rPr>
              <a:t>1 การลากิจส่วนตัวด้วยเหตุอื่นๆ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h-TH" sz="3600" b="1" dirty="0">
                <a:solidFill>
                  <a:schemeClr val="bg1"/>
                </a:solidFill>
                <a:cs typeface="LilyUPC" pitchFamily="34" charset="-34"/>
              </a:rPr>
              <a:t>              </a:t>
            </a:r>
            <a:r>
              <a:rPr lang="th-TH" sz="3600" b="1" dirty="0">
                <a:solidFill>
                  <a:srgbClr val="FFFF00"/>
                </a:solidFill>
                <a:latin typeface="Arial" pitchFamily="34" charset="0"/>
                <a:cs typeface="LilyUPC" pitchFamily="34" charset="-34"/>
                <a:sym typeface="Webdings" pitchFamily="18" charset="2"/>
              </a:rPr>
              <a:t></a:t>
            </a:r>
            <a:r>
              <a:rPr lang="th-TH" sz="3600" b="1" dirty="0">
                <a:solidFill>
                  <a:srgbClr val="FFFF00"/>
                </a:solidFill>
                <a:cs typeface="LilyUPC" pitchFamily="34" charset="-34"/>
              </a:rPr>
              <a:t>กรณีเหตุธรรมดา</a:t>
            </a:r>
            <a:r>
              <a:rPr lang="th-TH" sz="3600" b="1" dirty="0">
                <a:solidFill>
                  <a:schemeClr val="bg1"/>
                </a:solidFill>
                <a:cs typeface="LilyUPC" pitchFamily="34" charset="-34"/>
              </a:rPr>
              <a:t>  ต้องคำสั่งอนุญาตก่อน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3600" b="1" dirty="0">
                <a:solidFill>
                  <a:schemeClr val="bg1"/>
                </a:solidFill>
                <a:cs typeface="LilyUPC" pitchFamily="34" charset="-34"/>
              </a:rPr>
              <a:t>              </a:t>
            </a:r>
            <a:r>
              <a:rPr lang="th-TH" sz="3600" b="1" dirty="0">
                <a:solidFill>
                  <a:srgbClr val="00FF00"/>
                </a:solidFill>
                <a:latin typeface="Arial" pitchFamily="34" charset="0"/>
                <a:cs typeface="LilyUPC" pitchFamily="34" charset="-34"/>
                <a:sym typeface="Webdings" pitchFamily="18" charset="2"/>
              </a:rPr>
              <a:t></a:t>
            </a:r>
            <a:r>
              <a:rPr lang="th-TH" sz="3600" b="1" dirty="0">
                <a:solidFill>
                  <a:srgbClr val="00FF00"/>
                </a:solidFill>
                <a:cs typeface="LilyUPC" pitchFamily="34" charset="-34"/>
              </a:rPr>
              <a:t>กรณีเหตุจำเป็น</a:t>
            </a:r>
            <a:r>
              <a:rPr lang="th-TH" sz="3600" b="1" dirty="0">
                <a:solidFill>
                  <a:schemeClr val="bg1"/>
                </a:solidFill>
                <a:cs typeface="LilyUPC" pitchFamily="34" charset="-34"/>
              </a:rPr>
              <a:t> คือไม่อาจรอรับคำสั่งอนุญาตได้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3600" b="1" dirty="0">
                <a:solidFill>
                  <a:schemeClr val="bg1"/>
                </a:solidFill>
                <a:cs typeface="LilyUPC" pitchFamily="34" charset="-34"/>
              </a:rPr>
              <a:t>	     </a:t>
            </a:r>
            <a:r>
              <a:rPr lang="th-TH" sz="3600" b="1" dirty="0">
                <a:solidFill>
                  <a:srgbClr val="00FFFF"/>
                </a:solidFill>
                <a:latin typeface="Arial" pitchFamily="34" charset="0"/>
                <a:cs typeface="LilyUPC" pitchFamily="34" charset="-34"/>
                <a:sym typeface="Webdings" pitchFamily="18" charset="2"/>
              </a:rPr>
              <a:t></a:t>
            </a:r>
            <a:r>
              <a:rPr lang="th-TH" sz="3600" b="1" dirty="0">
                <a:solidFill>
                  <a:srgbClr val="00FFFF"/>
                </a:solidFill>
                <a:cs typeface="LilyUPC" pitchFamily="34" charset="-34"/>
              </a:rPr>
              <a:t> กรณีเหตุพิเศษ</a:t>
            </a:r>
            <a:r>
              <a:rPr lang="th-TH" sz="3600" b="1" dirty="0">
                <a:solidFill>
                  <a:schemeClr val="bg1"/>
                </a:solidFill>
                <a:cs typeface="LilyUPC" pitchFamily="34" charset="-34"/>
              </a:rPr>
              <a:t> คือไม่อาจส่งใบลาก่อนได้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3600" b="1" dirty="0">
                <a:solidFill>
                  <a:schemeClr val="bg1"/>
                </a:solidFill>
                <a:cs typeface="LilyUPC" pitchFamily="34" charset="-34"/>
              </a:rPr>
              <a:t>            </a:t>
            </a:r>
            <a:r>
              <a:rPr lang="th-TH" sz="2800" b="1" dirty="0">
                <a:solidFill>
                  <a:schemeClr val="bg1"/>
                </a:solidFill>
                <a:cs typeface="LilyUPC" pitchFamily="34" charset="-34"/>
                <a:sym typeface="Webdings" pitchFamily="18" charset="2"/>
              </a:rPr>
              <a:t></a:t>
            </a:r>
            <a:r>
              <a:rPr lang="th-TH" sz="3600" b="1" dirty="0">
                <a:solidFill>
                  <a:schemeClr val="bg1"/>
                </a:solidFill>
                <a:cs typeface="LilyUPC" pitchFamily="34" charset="-34"/>
              </a:rPr>
              <a:t>ใน 1 ปี ระหว่างลากิจ จะได้เงินเดือน 45 วันทำการ  </a:t>
            </a:r>
            <a:endParaRPr lang="th-TH" sz="3600" b="1" dirty="0">
              <a:solidFill>
                <a:srgbClr val="FFFF00"/>
              </a:solidFill>
              <a:cs typeface="LilyUPC" pitchFamily="34" charset="-34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h-TH" sz="3600" b="1" dirty="0">
                <a:solidFill>
                  <a:schemeClr val="bg1"/>
                </a:solidFill>
                <a:cs typeface="LilyUPC" pitchFamily="34" charset="-34"/>
              </a:rPr>
              <a:t>          3.2 การลากิจส่วนตัวเพื่อเลี้ยงดูบุตร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3600" b="1" dirty="0">
                <a:solidFill>
                  <a:schemeClr val="bg1"/>
                </a:solidFill>
                <a:cs typeface="LilyUPC" pitchFamily="34" charset="-34"/>
              </a:rPr>
              <a:t>       </a:t>
            </a:r>
            <a:r>
              <a:rPr lang="th-TH" sz="3600" b="1" dirty="0">
                <a:solidFill>
                  <a:schemeClr val="bg1"/>
                </a:solidFill>
                <a:latin typeface="Arial" pitchFamily="34" charset="0"/>
                <a:cs typeface="LilyUPC" pitchFamily="34" charset="-34"/>
                <a:sym typeface="Webdings" pitchFamily="18" charset="2"/>
              </a:rPr>
              <a:t></a:t>
            </a:r>
            <a:r>
              <a:rPr lang="th-TH" sz="3600" b="1" u="sng" dirty="0">
                <a:solidFill>
                  <a:srgbClr val="FFFF00"/>
                </a:solidFill>
                <a:cs typeface="LilyUPC" pitchFamily="34" charset="-34"/>
              </a:rPr>
              <a:t>มีสิทธิ</a:t>
            </a:r>
            <a:r>
              <a:rPr lang="th-TH" sz="3600" b="1" dirty="0">
                <a:solidFill>
                  <a:schemeClr val="bg1"/>
                </a:solidFill>
                <a:cs typeface="LilyUPC" pitchFamily="34" charset="-34"/>
              </a:rPr>
              <a:t>ลาต่อเนื่องจากการลาคลอด (ไม่นับวันหยุดรวมด้วย)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h-TH" sz="4000" b="1" dirty="0">
                <a:solidFill>
                  <a:schemeClr val="bg1"/>
                </a:solidFill>
                <a:cs typeface="LilyUPC" pitchFamily="34" charset="-34"/>
              </a:rPr>
              <a:t>      </a:t>
            </a:r>
            <a:r>
              <a:rPr lang="th-TH" sz="3600" b="1" dirty="0">
                <a:solidFill>
                  <a:srgbClr val="00FF00"/>
                </a:solidFill>
                <a:latin typeface="Arial" pitchFamily="34" charset="0"/>
                <a:cs typeface="LilyUPC" pitchFamily="34" charset="-34"/>
                <a:sym typeface="Webdings" pitchFamily="18" charset="2"/>
              </a:rPr>
              <a:t>ลาได้ไม่เกิน 150 วันทำการ</a:t>
            </a:r>
            <a:r>
              <a:rPr lang="th-TH" sz="3600" b="1" dirty="0">
                <a:solidFill>
                  <a:schemeClr val="bg1"/>
                </a:solidFill>
                <a:latin typeface="Arial" pitchFamily="34" charset="0"/>
                <a:cs typeface="LilyUPC" pitchFamily="34" charset="-34"/>
                <a:sym typeface="Webdings" pitchFamily="18" charset="2"/>
              </a:rPr>
              <a:t> โดยไม่ได้รับเงินเดือนระหว่างลา</a:t>
            </a:r>
          </a:p>
        </p:txBody>
      </p:sp>
    </p:spTree>
    <p:extLst>
      <p:ext uri="{BB962C8B-B14F-4D97-AF65-F5344CB8AC3E}">
        <p14:creationId xmlns:p14="http://schemas.microsoft.com/office/powerpoint/2010/main" xmlns="" val="116567693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123E8F9E-E6A9-4818-9063-DA052C8E4AA6}" type="slidenum">
              <a:rPr lang="en-US"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 eaLnBrk="0" hangingPunct="0">
                <a:defRPr/>
              </a:pPr>
              <a:t>61</a:t>
            </a:fld>
            <a:endParaRPr lang="th-TH" sz="26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504" y="235104"/>
            <a:ext cx="9144000" cy="6477000"/>
          </a:xfr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th-TH" sz="2800" b="1" dirty="0">
                <a:latin typeface="Times New Roman" pitchFamily="18" charset="0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2800" b="1" dirty="0" smtClean="0">
                <a:latin typeface="Times New Roman" pitchFamily="18" charset="0"/>
                <a:cs typeface="KodchiangUPC" pitchFamily="18" charset="-34"/>
                <a:sym typeface="Webdings" pitchFamily="18" charset="2"/>
              </a:rPr>
              <a:t>    </a:t>
            </a:r>
            <a:r>
              <a:rPr lang="th-TH" sz="4400" b="1" dirty="0" smtClean="0">
                <a:latin typeface="Times New Roman" pitchFamily="18" charset="0"/>
                <a:cs typeface="LilyUPC" pitchFamily="34" charset="-34"/>
                <a:sym typeface="Webdings" pitchFamily="18" charset="2"/>
              </a:rPr>
              <a:t>4. </a:t>
            </a:r>
            <a:r>
              <a:rPr lang="th-TH" sz="4400" b="1" dirty="0">
                <a:latin typeface="Times New Roman" pitchFamily="18" charset="0"/>
                <a:cs typeface="LilyUPC" pitchFamily="34" charset="-34"/>
              </a:rPr>
              <a:t>การลาพักผ่อน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th-TH" sz="3600" b="1" dirty="0">
                <a:latin typeface="Arial" pitchFamily="34" charset="0"/>
                <a:cs typeface="LilyUPC" pitchFamily="34" charset="-34"/>
                <a:sym typeface="Webdings" pitchFamily="18" charset="2"/>
              </a:rPr>
              <a:t>    </a:t>
            </a:r>
            <a:r>
              <a:rPr lang="th-TH" sz="4000" b="1" dirty="0">
                <a:latin typeface="KodchiangUPC" pitchFamily="18" charset="-34"/>
                <a:cs typeface="LilyUPC" pitchFamily="34" charset="-34"/>
              </a:rPr>
              <a:t> </a:t>
            </a:r>
            <a:r>
              <a:rPr lang="th-TH" sz="3600" b="1" dirty="0">
                <a:latin typeface="KodchiangUPC" pitchFamily="18" charset="-34"/>
                <a:cs typeface="LilyUPC" pitchFamily="34" charset="-34"/>
              </a:rPr>
              <a:t>ใน 1 ปี มีสิทธิลาได้ 10 วัน</a:t>
            </a:r>
          </a:p>
          <a:p>
            <a:pPr marL="0" indent="0">
              <a:lnSpc>
                <a:spcPct val="70000"/>
              </a:lnSpc>
              <a:buFontTx/>
              <a:buNone/>
            </a:pPr>
            <a:r>
              <a:rPr lang="th-TH" sz="3600" b="1" dirty="0">
                <a:latin typeface="KodchiangUPC" pitchFamily="18" charset="-34"/>
                <a:cs typeface="LilyUPC" pitchFamily="34" charset="-34"/>
              </a:rPr>
              <a:t>          กรณีบรรจุยังไม่ครบ 6 เดือน ไม่มีสิทธิลา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th-TH" sz="3600" b="1" dirty="0">
                <a:latin typeface="Arial" pitchFamily="34" charset="0"/>
                <a:cs typeface="LilyUPC" pitchFamily="34" charset="-34"/>
                <a:sym typeface="Webdings" pitchFamily="18" charset="2"/>
              </a:rPr>
              <a:t>    </a:t>
            </a:r>
            <a:r>
              <a:rPr lang="th-TH" sz="4000" b="1" dirty="0">
                <a:latin typeface="KodchiangUPC" pitchFamily="18" charset="-34"/>
                <a:cs typeface="LilyUPC" pitchFamily="34" charset="-34"/>
              </a:rPr>
              <a:t> </a:t>
            </a:r>
            <a:r>
              <a:rPr lang="th-TH" sz="3600" b="1" dirty="0">
                <a:latin typeface="KodchiangUPC" pitchFamily="18" charset="-34"/>
                <a:cs typeface="LilyUPC" pitchFamily="34" charset="-34"/>
              </a:rPr>
              <a:t>ถ้าปีนั้น ไม่ได้ลาหรือลาไม่ครบ ให้นำวันลา มาสะสม                  	 ในปีต่อไปได้ แต่เมื่อรวมกับในปีปัจจุบันแล้ว ต้องไม่                     	 เกิน 20 วัน ถ้ารับราชการมาไม่น้อยกว่า 10 ปีติดต่อกัน                	 ให้สะสมได้ไม่เกิน 30 </a:t>
            </a:r>
            <a:r>
              <a:rPr lang="th-TH" sz="3600" b="1" dirty="0" smtClean="0">
                <a:latin typeface="KodchiangUPC" pitchFamily="18" charset="-34"/>
                <a:cs typeface="LilyUPC" pitchFamily="34" charset="-34"/>
              </a:rPr>
              <a:t>วัน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th-TH" sz="3600" b="1" dirty="0">
              <a:latin typeface="KodchiangUPC" pitchFamily="18" charset="-34"/>
              <a:cs typeface="LilyUPC" pitchFamily="34" charset="-34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th-TH" sz="3600" b="1" dirty="0">
                <a:latin typeface="KodchiangUPC" pitchFamily="18" charset="-34"/>
                <a:cs typeface="LilyUPC" pitchFamily="34" charset="-34"/>
              </a:rPr>
              <a:t>    ปัญหา..1. ข้าราชการบรรจุวันที่ 1 เมษายน ของปี ลาได้..?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th-TH" sz="3600" b="1" dirty="0">
                <a:latin typeface="KodchiangUPC" pitchFamily="18" charset="-34"/>
                <a:cs typeface="LilyUPC" pitchFamily="34" charset="-34"/>
              </a:rPr>
              <a:t>             2. ข้าราชการได้รับอนุญาตให้ลาศึกษาต่อ 2 ปี..?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3985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12785"/>
            <a:ext cx="7704856" cy="5019549"/>
          </a:xfrm>
        </p:spPr>
        <p:txBody>
          <a:bodyPr/>
          <a:lstStyle/>
          <a:p>
            <a:pPr>
              <a:buFontTx/>
              <a:buNone/>
            </a:pPr>
            <a:r>
              <a:rPr lang="th-TH" sz="4400" b="1" dirty="0">
                <a:solidFill>
                  <a:schemeClr val="bg1"/>
                </a:solidFill>
              </a:rPr>
              <a:t>        </a:t>
            </a:r>
            <a:r>
              <a:rPr lang="en-US" sz="4400" b="1" dirty="0">
                <a:solidFill>
                  <a:schemeClr val="bg1"/>
                </a:solidFill>
              </a:rPr>
              <a:t>- </a:t>
            </a:r>
            <a:r>
              <a:rPr lang="th-TH" sz="4400" b="1" dirty="0">
                <a:solidFill>
                  <a:schemeClr val="bg1"/>
                </a:solidFill>
              </a:rPr>
              <a:t>จะลาไปช่วยเหลือ</a:t>
            </a:r>
            <a:r>
              <a:rPr lang="th-TH" sz="4400" b="1" dirty="0">
                <a:solidFill>
                  <a:srgbClr val="FFFF00"/>
                </a:solidFill>
              </a:rPr>
              <a:t>ภริยาโดยชอบด้วยกฎหมายที่คลอดบุตร</a:t>
            </a:r>
            <a:r>
              <a:rPr lang="th-TH" sz="4400" b="1" dirty="0">
                <a:solidFill>
                  <a:schemeClr val="bg1"/>
                </a:solidFill>
              </a:rPr>
              <a:t> </a:t>
            </a:r>
          </a:p>
          <a:p>
            <a:pPr>
              <a:buFontTx/>
              <a:buNone/>
            </a:pPr>
            <a:r>
              <a:rPr lang="th-TH" sz="4400" b="1" dirty="0">
                <a:solidFill>
                  <a:schemeClr val="bg1"/>
                </a:solidFill>
              </a:rPr>
              <a:t>        </a:t>
            </a:r>
            <a:r>
              <a:rPr lang="en-US" sz="4400" b="1" dirty="0">
                <a:solidFill>
                  <a:schemeClr val="bg1"/>
                </a:solidFill>
              </a:rPr>
              <a:t>- </a:t>
            </a:r>
            <a:r>
              <a:rPr lang="th-TH" sz="4400" b="1" dirty="0">
                <a:solidFill>
                  <a:schemeClr val="bg1"/>
                </a:solidFill>
              </a:rPr>
              <a:t>ให้เสนอหรือจัดส่งใบลาต่อผู้บังคับบัญชาลำดับจนถึงผู้มีอำนาจอนุญาต  ก่อนหรือในวัน           ที่ลา</a:t>
            </a:r>
            <a:r>
              <a:rPr lang="th-TH" sz="4400" b="1" dirty="0">
                <a:solidFill>
                  <a:srgbClr val="FFFF00"/>
                </a:solidFill>
              </a:rPr>
              <a:t>ภายใน 90 วัน </a:t>
            </a:r>
            <a:r>
              <a:rPr lang="th-TH" sz="4400" b="1" dirty="0">
                <a:solidFill>
                  <a:schemeClr val="bg1"/>
                </a:solidFill>
              </a:rPr>
              <a:t>นับแต่วันที่คลอดบุตร </a:t>
            </a:r>
          </a:p>
          <a:p>
            <a:pPr>
              <a:buFontTx/>
              <a:buNone/>
            </a:pPr>
            <a:r>
              <a:rPr lang="th-TH" sz="4400" b="1" dirty="0">
                <a:solidFill>
                  <a:schemeClr val="bg1"/>
                </a:solidFill>
              </a:rPr>
              <a:t>        </a:t>
            </a:r>
            <a:r>
              <a:rPr lang="en-US" sz="4400" b="1" dirty="0">
                <a:solidFill>
                  <a:schemeClr val="bg1"/>
                </a:solidFill>
              </a:rPr>
              <a:t>- </a:t>
            </a:r>
            <a:r>
              <a:rPr lang="th-TH" sz="4400" b="1" u="sng" dirty="0">
                <a:solidFill>
                  <a:srgbClr val="FFFF00"/>
                </a:solidFill>
              </a:rPr>
              <a:t>มีสิทธิลา</a:t>
            </a:r>
            <a:r>
              <a:rPr lang="th-TH" sz="4400" b="1" dirty="0">
                <a:solidFill>
                  <a:srgbClr val="FFFF00"/>
                </a:solidFill>
              </a:rPr>
              <a:t>ไปช่วยเหลือภริยาที่คลอดบุตร  </a:t>
            </a:r>
            <a:r>
              <a:rPr lang="th-TH" sz="4400" b="1" dirty="0">
                <a:solidFill>
                  <a:schemeClr val="bg1"/>
                </a:solidFill>
              </a:rPr>
              <a:t>ครั้งหนึ่งติดต่อกันได้</a:t>
            </a:r>
            <a:r>
              <a:rPr lang="th-TH" sz="4400" b="1" dirty="0">
                <a:solidFill>
                  <a:srgbClr val="FFFF00"/>
                </a:solidFill>
              </a:rPr>
              <a:t>ไม่เกิน 15 วันทำการ</a:t>
            </a:r>
            <a:endParaRPr lang="th-TH" sz="4400" b="1" dirty="0">
              <a:solidFill>
                <a:schemeClr val="bg1"/>
              </a:solidFill>
            </a:endParaRPr>
          </a:p>
        </p:txBody>
      </p:sp>
      <p:sp>
        <p:nvSpPr>
          <p:cNvPr id="204803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136830" cy="1143000"/>
          </a:xfrm>
          <a:noFill/>
        </p:spPr>
        <p:txBody>
          <a:bodyPr/>
          <a:lstStyle/>
          <a:p>
            <a:pPr algn="l"/>
            <a:r>
              <a:rPr lang="th-TH" dirty="0" smtClean="0"/>
              <a:t> </a:t>
            </a:r>
            <a:r>
              <a:rPr lang="en-US" sz="4800" b="1" dirty="0">
                <a:solidFill>
                  <a:schemeClr val="bg1"/>
                </a:solidFill>
              </a:rPr>
              <a:t>5</a:t>
            </a:r>
            <a:r>
              <a:rPr lang="en-US" sz="4800" b="1" dirty="0" smtClean="0">
                <a:solidFill>
                  <a:schemeClr val="bg1"/>
                </a:solidFill>
              </a:rPr>
              <a:t>.</a:t>
            </a:r>
            <a:r>
              <a:rPr lang="th-TH" sz="4800" b="1" dirty="0" smtClean="0">
                <a:solidFill>
                  <a:schemeClr val="bg1"/>
                </a:solidFill>
              </a:rPr>
              <a:t> </a:t>
            </a:r>
            <a:r>
              <a:rPr lang="th-TH" sz="4800" b="1" u="sng" dirty="0">
                <a:solidFill>
                  <a:schemeClr val="bg1"/>
                </a:solidFill>
              </a:rPr>
              <a:t>การลาไปช่วยเหลือภริยาที่คลอดบุตร</a:t>
            </a:r>
            <a:r>
              <a:rPr lang="th-TH" sz="4800" b="1" dirty="0">
                <a:solidFill>
                  <a:schemeClr val="bg1"/>
                </a:solidFill>
              </a:rPr>
              <a:t> (ข้อ 20)</a:t>
            </a:r>
            <a:r>
              <a:rPr lang="en-US" sz="4800" b="1" dirty="0"/>
              <a:t> 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xmlns="" val="9785298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476682"/>
            <a:ext cx="7344816" cy="5589587"/>
          </a:xfrm>
        </p:spPr>
        <p:txBody>
          <a:bodyPr/>
          <a:lstStyle/>
          <a:p>
            <a:pPr>
              <a:buFontTx/>
              <a:buNone/>
            </a:pPr>
            <a:r>
              <a:rPr lang="th-TH" sz="4000" b="1" dirty="0">
                <a:solidFill>
                  <a:schemeClr val="bg1"/>
                </a:solidFill>
              </a:rPr>
              <a:t>    </a:t>
            </a:r>
            <a:r>
              <a:rPr lang="en-US" sz="4000" b="1" dirty="0">
                <a:solidFill>
                  <a:schemeClr val="bg1"/>
                </a:solidFill>
              </a:rPr>
              <a:t>- </a:t>
            </a:r>
            <a:r>
              <a:rPr lang="th-TH" sz="4000" b="1" dirty="0">
                <a:solidFill>
                  <a:schemeClr val="bg1"/>
                </a:solidFill>
              </a:rPr>
              <a:t>ผู้มีอำนาจอนุญาต  (เช่น ผวจ./อธิบดี/ปลัดกระทรวง) อาจให้แสดงหลักฐานประกอบ              การพิจารณาอนุญาตด้วยก็ได้ </a:t>
            </a:r>
          </a:p>
          <a:p>
            <a:pPr>
              <a:buFontTx/>
              <a:buNone/>
            </a:pPr>
            <a:r>
              <a:rPr lang="th-TH" sz="4000" b="1" dirty="0">
                <a:solidFill>
                  <a:schemeClr val="bg1"/>
                </a:solidFill>
              </a:rPr>
              <a:t>    </a:t>
            </a:r>
            <a:r>
              <a:rPr lang="en-US" sz="4000" b="1" dirty="0">
                <a:solidFill>
                  <a:schemeClr val="bg1"/>
                </a:solidFill>
              </a:rPr>
              <a:t>- </a:t>
            </a:r>
            <a:r>
              <a:rPr lang="th-TH" sz="4000" b="1" dirty="0">
                <a:solidFill>
                  <a:schemeClr val="bg1"/>
                </a:solidFill>
              </a:rPr>
              <a:t>ถ้าลา</a:t>
            </a:r>
            <a:r>
              <a:rPr lang="th-TH" sz="4000" b="1" dirty="0">
                <a:solidFill>
                  <a:srgbClr val="FFFF00"/>
                </a:solidFill>
              </a:rPr>
              <a:t>ภายใน 30 วัน </a:t>
            </a:r>
            <a:r>
              <a:rPr lang="th-TH" sz="4000" b="1" dirty="0">
                <a:solidFill>
                  <a:srgbClr val="FFFFFF"/>
                </a:solidFill>
              </a:rPr>
              <a:t>นับแต่วันที่คลอดบุตร                    ให้มีสิทธิได้รับเงินเดือนระหว่างลาได้ไม่เกิน </a:t>
            </a:r>
            <a:r>
              <a:rPr lang="en-US" sz="4000" b="1" dirty="0">
                <a:solidFill>
                  <a:srgbClr val="FFFFFF"/>
                </a:solidFill>
              </a:rPr>
              <a:t>                 15 </a:t>
            </a:r>
            <a:r>
              <a:rPr lang="th-TH" sz="4000" b="1" dirty="0">
                <a:solidFill>
                  <a:srgbClr val="FFFFFF"/>
                </a:solidFill>
              </a:rPr>
              <a:t>วันทำการ  ถ้าพ้นเวลานี้ไม่มีสิทธิได้รับเงิน เว้นแต่อธิบดี จะพิจารณาเห็นสมควรให้จ่ายเงิน                ได้  แต่ไม่เกิน </a:t>
            </a:r>
            <a:r>
              <a:rPr lang="en-US" sz="4000" b="1" dirty="0">
                <a:solidFill>
                  <a:srgbClr val="FFFFFF"/>
                </a:solidFill>
              </a:rPr>
              <a:t>15 </a:t>
            </a:r>
            <a:r>
              <a:rPr lang="th-TH" sz="4000" b="1" dirty="0">
                <a:solidFill>
                  <a:srgbClr val="FFFFFF"/>
                </a:solidFill>
              </a:rPr>
              <a:t>วันทำการ </a:t>
            </a:r>
            <a:r>
              <a:rPr lang="th-TH" sz="4000" b="1" dirty="0" smtClean="0">
                <a:solidFill>
                  <a:srgbClr val="FFFFFF"/>
                </a:solidFill>
              </a:rPr>
              <a:t>(</a:t>
            </a:r>
            <a:r>
              <a:rPr lang="th-TH" sz="4000" b="1" dirty="0" err="1" smtClean="0">
                <a:solidFill>
                  <a:srgbClr val="FFFFFF"/>
                </a:solidFill>
              </a:rPr>
              <a:t>พรฎ</a:t>
            </a:r>
            <a:r>
              <a:rPr lang="en-US" sz="4000" b="1" dirty="0" smtClean="0">
                <a:solidFill>
                  <a:srgbClr val="FFFFFF"/>
                </a:solidFill>
              </a:rPr>
              <a:t>.</a:t>
            </a:r>
            <a:r>
              <a:rPr lang="th-TH" sz="4000" b="1" dirty="0" smtClean="0">
                <a:solidFill>
                  <a:srgbClr val="FFFFFF"/>
                </a:solidFill>
              </a:rPr>
              <a:t>การจ่ายเงินเดือน/ระเบียบ </a:t>
            </a:r>
            <a:r>
              <a:rPr lang="th-TH" sz="4000" b="1" dirty="0" err="1" smtClean="0">
                <a:solidFill>
                  <a:srgbClr val="FFFFFF"/>
                </a:solidFill>
              </a:rPr>
              <a:t>กค</a:t>
            </a:r>
            <a:r>
              <a:rPr lang="en-US" sz="4000" b="1" dirty="0" smtClean="0">
                <a:solidFill>
                  <a:srgbClr val="FFFFFF"/>
                </a:solidFill>
              </a:rPr>
              <a:t>.</a:t>
            </a:r>
            <a:r>
              <a:rPr lang="th-TH" sz="4000" b="1" dirty="0" smtClean="0">
                <a:solidFill>
                  <a:srgbClr val="FFFFFF"/>
                </a:solidFill>
              </a:rPr>
              <a:t>ว่าด้วยการจ่ายค่าจ้างฯ)</a:t>
            </a:r>
            <a:endParaRPr lang="en-US" sz="4000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th-TH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58121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>
                <a:solidFill>
                  <a:schemeClr val="bg1"/>
                </a:solidFill>
              </a:rPr>
              <a:t>      </a:t>
            </a:r>
            <a:r>
              <a:rPr lang="th-TH" dirty="0">
                <a:solidFill>
                  <a:schemeClr val="bg1"/>
                </a:solidFill>
              </a:rPr>
              <a:t>6</a:t>
            </a:r>
            <a:r>
              <a:rPr lang="th-TH" dirty="0" smtClean="0">
                <a:solidFill>
                  <a:schemeClr val="bg1"/>
                </a:solidFill>
              </a:rPr>
              <a:t>.</a:t>
            </a:r>
            <a:r>
              <a:rPr lang="th-TH" b="1" u="sng" dirty="0" smtClean="0">
                <a:solidFill>
                  <a:schemeClr val="bg1"/>
                </a:solidFill>
              </a:rPr>
              <a:t>ลาไปฟื้นฟูสมรรถภาพด้านอาชีพ</a:t>
            </a:r>
            <a:r>
              <a:rPr lang="en-US" dirty="0" smtClean="0"/>
              <a:t> </a:t>
            </a:r>
            <a:endParaRPr lang="th-TH" dirty="0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4000" b="1">
                <a:solidFill>
                  <a:schemeClr val="bg1"/>
                </a:solidFill>
              </a:rPr>
              <a:t>     ข้าราชการผู้ใดได้รับอันตรายหรือการป่วยเจ็บเพราะเหตุปฏิบัติราชการในหน้าที่หรือถูกประทุษร้ายเพราะเหตุกระทำการตามหน้าที่ จนทำ ให้ตกเป็นผู้ทุพพลภาพหรือพิการ</a:t>
            </a:r>
            <a:r>
              <a:rPr lang="en-US" sz="4000" b="1">
                <a:solidFill>
                  <a:schemeClr val="bg1"/>
                </a:solidFill>
              </a:rPr>
              <a:t/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th-TH" sz="4000" b="1">
                <a:solidFill>
                  <a:schemeClr val="bg1"/>
                </a:solidFill>
              </a:rPr>
              <a:t>   หากข้าราชการผู้นั้นประสงค์จะลาไปเข้ารับการฝึกอบรมหลักสูตรเกี่ยวกับการฟื้นฟูสมรรถภาพที่จำเป็นต่อการปฏิบัติหน้าที่ราชการ หรือที่จำเป็นต่อการประกอบอาชีพ แล้วแต่กรณี</a:t>
            </a:r>
            <a:endParaRPr lang="th-TH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24480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0413" y="549275"/>
            <a:ext cx="7772400" cy="5759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4000" b="1">
                <a:solidFill>
                  <a:schemeClr val="bg1"/>
                </a:solidFill>
              </a:rPr>
              <a:t>   มีสิทธิลาไปฟื้นฟูสมรรถภาพด้านอาชีพครั้งหนึ่งได้ตามระยะเวลาที่กำหนดไว้ในหลักสูตรที่ประสงค์จะลา แต่ไม่เกิน 12 เดือน</a:t>
            </a:r>
            <a:r>
              <a:rPr lang="en-US" sz="4400" b="1">
                <a:solidFill>
                  <a:schemeClr val="bg1"/>
                </a:solidFill>
              </a:rPr>
              <a:t/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en-US" sz="4400" b="1">
                <a:solidFill>
                  <a:schemeClr val="bg1"/>
                </a:solidFill>
              </a:rPr>
              <a:t>     </a:t>
            </a:r>
            <a:r>
              <a:rPr lang="th-TH" sz="4000" b="1">
                <a:solidFill>
                  <a:schemeClr val="bg1"/>
                </a:solidFill>
              </a:rPr>
              <a:t>ข้าราชการที่ได้รับอันตรายหรือการป่วยเจ็บจนทำให้ตกเป็นผู้ทุพพลภาพหรือพิการเพราะเหตุอื่น</a:t>
            </a:r>
            <a:r>
              <a:rPr lang="en-US" sz="4000" b="1">
                <a:solidFill>
                  <a:schemeClr val="bg1"/>
                </a:solidFill>
              </a:rPr>
              <a:t/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th-TH" sz="4000" b="1">
                <a:solidFill>
                  <a:schemeClr val="bg1"/>
                </a:solidFill>
              </a:rPr>
              <a:t>นอกจากที่กำหนดในวรรคหนึ่ง และผู้มีอำนาจสั่งบรรจุพิจารณาแล้วเห็นว่ายังสามารถรับราชการต่อไปได้</a:t>
            </a:r>
            <a:r>
              <a:rPr lang="en-US" sz="4000" b="1">
                <a:solidFill>
                  <a:schemeClr val="bg1"/>
                </a:solidFill>
              </a:rPr>
              <a:t> </a:t>
            </a:r>
            <a:r>
              <a:rPr lang="th-TH" sz="4000" b="1">
                <a:solidFill>
                  <a:schemeClr val="bg1"/>
                </a:solidFill>
              </a:rPr>
              <a:t>หากข้าราชการผู้นั้นประสงค์จะลาไปเข้ารับการ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000" b="1">
                <a:solidFill>
                  <a:schemeClr val="bg1"/>
                </a:solidFill>
              </a:rPr>
              <a:t>   ที่จำเป็นต่อการปฏิบัติหน้าที่ราชการ ให้ผู้มีอำนาจ</a:t>
            </a:r>
          </a:p>
        </p:txBody>
      </p:sp>
    </p:spTree>
    <p:extLst>
      <p:ext uri="{BB962C8B-B14F-4D97-AF65-F5344CB8AC3E}">
        <p14:creationId xmlns:p14="http://schemas.microsoft.com/office/powerpoint/2010/main" xmlns="" val="3231449723"/>
      </p:ext>
    </p:extLst>
  </p:cSld>
  <p:clrMapOvr>
    <a:masterClrMapping/>
  </p:clrMapOvr>
  <p:transition>
    <p:pull dir="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692151"/>
            <a:ext cx="7772400" cy="48958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4000" b="1">
                <a:solidFill>
                  <a:schemeClr val="bg1"/>
                </a:solidFill>
              </a:rPr>
              <a:t>  พิจารณาหรืออนุญาตพิจารณาให้ลาไปฟื้นฟูสมรรถภาพด้านอาชีพดังกล่าวครั้งหนึ่งได้ตามระยะเวลาที่กำหนดไว้ในหลักสูตรที่ประสงค์จะลา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000" b="1">
                <a:solidFill>
                  <a:schemeClr val="bg1"/>
                </a:solidFill>
              </a:rPr>
              <a:t>   แต่ไม่เกิน 12 เดือน</a:t>
            </a:r>
            <a:r>
              <a:rPr lang="th-TH" sz="4000">
                <a:solidFill>
                  <a:schemeClr val="bg1"/>
                </a:solidFill>
              </a:rPr>
              <a:t> </a:t>
            </a:r>
            <a:r>
              <a:rPr lang="th-TH" sz="4000" b="1">
                <a:solidFill>
                  <a:schemeClr val="bg1"/>
                </a:solidFill>
              </a:rPr>
              <a:t>หลักสูตรตามวรรคหนึ่งและ       วรรคสองต้องเป็นหลักสูตรที่ส่วนราชการ หน่วยงานอื่นของรัฐองค์กรการกุศลอันเป็นสาธารณะหรือสถาบันที่ได้รับการรับรองจากหน่วยงานของทางราชการ เป็นผู้จัดหรือร่วมจัด</a:t>
            </a:r>
            <a:r>
              <a:rPr lang="en-US" sz="4000" b="1">
                <a:solidFill>
                  <a:schemeClr val="bg1"/>
                </a:solidFill>
              </a:rPr>
              <a:t> </a:t>
            </a:r>
            <a:endParaRPr lang="th-TH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500571"/>
      </p:ext>
    </p:extLst>
  </p:cSld>
  <p:clrMapOvr>
    <a:masterClrMapping/>
  </p:clrMapOvr>
  <p:transition>
    <p:pull dir="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7843838" cy="5257800"/>
          </a:xfrm>
        </p:spPr>
        <p:txBody>
          <a:bodyPr/>
          <a:lstStyle/>
          <a:p>
            <a:pPr>
              <a:buFontTx/>
              <a:buNone/>
            </a:pPr>
            <a:r>
              <a:rPr lang="th-TH" sz="4000" b="1">
                <a:solidFill>
                  <a:schemeClr val="bg1"/>
                </a:solidFill>
              </a:rPr>
              <a:t>      ข้าราชการซึ่งประสงค์จะลาไปฟื้นฟูสมรรถภาพด้านอาชีพตามข้อ 39 ให้เสนอหรือจัดส่งใบลาต่อผู้บังคับบัญชาตามลำดับจนถึงผู้มีอำนาจพิจารณา</a:t>
            </a:r>
          </a:p>
          <a:p>
            <a:pPr>
              <a:buFontTx/>
              <a:buNone/>
            </a:pPr>
            <a:r>
              <a:rPr lang="th-TH" sz="4000" b="1">
                <a:solidFill>
                  <a:schemeClr val="bg1"/>
                </a:solidFill>
              </a:rPr>
              <a:t>  หรืออนุญาตพร้อมแสดงหลักฐานเกี่ยวกับ</a:t>
            </a:r>
            <a:r>
              <a:rPr lang="en-US" sz="4000" b="1">
                <a:solidFill>
                  <a:schemeClr val="bg1"/>
                </a:solidFill>
              </a:rPr>
              <a:t/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th-TH" sz="4000" b="1">
                <a:solidFill>
                  <a:schemeClr val="bg1"/>
                </a:solidFill>
              </a:rPr>
              <a:t>หลักสูตรที่ประสงค์จะลา และเอกสารที่เกี่ยวข้อง </a:t>
            </a:r>
          </a:p>
          <a:p>
            <a:pPr>
              <a:buFontTx/>
              <a:buNone/>
            </a:pPr>
            <a:r>
              <a:rPr lang="th-TH" sz="4000" b="1">
                <a:solidFill>
                  <a:schemeClr val="bg1"/>
                </a:solidFill>
              </a:rPr>
              <a:t>   (ถ้ามี) เพื่อพิจารณาอนุญาต และเมื่อได้รับอนุญาตแล้ว</a:t>
            </a:r>
            <a:r>
              <a:rPr lang="en-US" sz="4000" b="1">
                <a:solidFill>
                  <a:schemeClr val="bg1"/>
                </a:solidFill>
              </a:rPr>
              <a:t/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th-TH" sz="4000" b="1">
                <a:solidFill>
                  <a:schemeClr val="bg1"/>
                </a:solidFill>
              </a:rPr>
              <a:t>จึงจะหยุดราชการเพื่อไปฟื้นฟูสมรรถภาพด้าน            อาชีพได้ (ข้อ 40)</a:t>
            </a:r>
            <a:endParaRPr lang="th-TH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084687"/>
      </p:ext>
    </p:extLst>
  </p:cSld>
  <p:clrMapOvr>
    <a:masterClrMapping/>
  </p:clrMapOvr>
  <p:transition>
    <p:pull dir="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9" y="1268413"/>
            <a:ext cx="8208962" cy="5111750"/>
          </a:xfrm>
        </p:spPr>
        <p:txBody>
          <a:bodyPr/>
          <a:lstStyle/>
          <a:p>
            <a:pPr>
              <a:buFontTx/>
              <a:buNone/>
            </a:pPr>
            <a:r>
              <a:rPr lang="th-TH" sz="4000" b="1" dirty="0">
                <a:solidFill>
                  <a:schemeClr val="bg1"/>
                </a:solidFill>
              </a:rPr>
              <a:t>       ข้าราชการซึ่งประสงค์จะไปต่างประเทศในระหว่างการลาตามระเบียบนี้</a:t>
            </a:r>
            <a:r>
              <a:rPr lang="en-US" sz="4000" b="1" dirty="0">
                <a:solidFill>
                  <a:schemeClr val="bg1"/>
                </a:solidFill>
              </a:rPr>
              <a:t> </a:t>
            </a:r>
            <a:r>
              <a:rPr lang="th-TH" sz="4000" b="1" dirty="0">
                <a:solidFill>
                  <a:schemeClr val="bg1"/>
                </a:solidFill>
              </a:rPr>
              <a:t>หรือในระหว่างวันหยุดราชการให้เสนอขออนุญาตต่อผู้บังคับบัญชาตามลำดับจนถึงหัวหน้าส่วนราชการ (ผวจ.)</a:t>
            </a:r>
          </a:p>
          <a:p>
            <a:pPr>
              <a:buFontTx/>
              <a:buNone/>
            </a:pPr>
            <a:r>
              <a:rPr lang="en-US" sz="4000" b="1" dirty="0">
                <a:solidFill>
                  <a:schemeClr val="bg1"/>
                </a:solidFill>
              </a:rPr>
              <a:t>    </a:t>
            </a:r>
            <a:r>
              <a:rPr lang="th-TH" sz="4000" b="1" dirty="0">
                <a:solidFill>
                  <a:schemeClr val="bg1"/>
                </a:solidFill>
              </a:rPr>
              <a:t>  การอนุญาตของหัวหน้าส่วนราชการตามวรรคหนึ่ง</a:t>
            </a:r>
            <a:r>
              <a:rPr lang="en-US" sz="4000" b="1" dirty="0">
                <a:solidFill>
                  <a:schemeClr val="bg1"/>
                </a:solidFill>
              </a:rPr>
              <a:t>  </a:t>
            </a:r>
            <a:endParaRPr lang="th-TH" sz="4000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th-TH" sz="4000" b="1" dirty="0">
                <a:solidFill>
                  <a:schemeClr val="bg1"/>
                </a:solidFill>
              </a:rPr>
              <a:t>   เมื่ออนุญาตแล้วให้รายงานปลัดกระทรวงทราบด้วย</a:t>
            </a:r>
          </a:p>
          <a:p>
            <a:pPr>
              <a:buFontTx/>
              <a:buNone/>
            </a:pPr>
            <a:r>
              <a:rPr lang="th-TH" sz="4000" b="1" dirty="0">
                <a:solidFill>
                  <a:schemeClr val="bg1"/>
                </a:solidFill>
              </a:rPr>
              <a:t>                                      (ข้อ 13)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lIns="91343" tIns="45675" rIns="91343" bIns="45675"/>
          <a:lstStyle/>
          <a:p>
            <a:r>
              <a:rPr lang="th-TH" sz="4800" b="1">
                <a:solidFill>
                  <a:schemeClr val="bg1"/>
                </a:solidFill>
              </a:rPr>
              <a:t>การไปต่างประเทศระหว่างการลา/วันหยุดราชการ</a:t>
            </a:r>
          </a:p>
        </p:txBody>
      </p:sp>
    </p:spTree>
    <p:extLst>
      <p:ext uri="{BB962C8B-B14F-4D97-AF65-F5344CB8AC3E}">
        <p14:creationId xmlns:p14="http://schemas.microsoft.com/office/powerpoint/2010/main" xmlns="" val="258073831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6000" b="1">
                <a:cs typeface="KodchiangUPC" pitchFamily="18" charset="-34"/>
              </a:rPr>
              <a:t> </a:t>
            </a:r>
            <a:endParaRPr lang="en-US" sz="6000" b="1">
              <a:cs typeface="KodchiangUPC" pitchFamily="18" charset="-34"/>
            </a:endParaRPr>
          </a:p>
        </p:txBody>
      </p:sp>
      <p:sp>
        <p:nvSpPr>
          <p:cNvPr id="326660" name="Rectangle 4" descr="ไม้วอลนัต"/>
          <p:cNvSpPr>
            <a:spLocks noChangeArrowheads="1"/>
          </p:cNvSpPr>
          <p:nvPr/>
        </p:nvSpPr>
        <p:spPr bwMode="auto">
          <a:xfrm>
            <a:off x="323850" y="188914"/>
            <a:ext cx="8820150" cy="6480175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5.  </a:t>
            </a:r>
            <a:r>
              <a:rPr lang="th-TH" sz="4400" b="1" u="sng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กรณีละทิ้งหน้าที่ราชการ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(1) ต้องอุทิศเวลาของตนให้แก่ราชการ</a:t>
            </a:r>
            <a:r>
              <a:rPr lang="th-TH" sz="44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จะละทิ้ง</a:t>
            </a:r>
          </a:p>
          <a:p>
            <a:pPr marL="342560" indent="-342560" eaLnBrk="0" hangingPunct="0">
              <a:lnSpc>
                <a:spcPct val="5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หรือ</a:t>
            </a:r>
            <a:r>
              <a:rPr lang="th-TH" sz="44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ทอดทิ้ง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หน้าที่ราชการมิได้ มาตรา 82(5)</a:t>
            </a:r>
            <a:r>
              <a:rPr lang="th-TH" sz="4400" dirty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(2)  ละทิ้ง หรือทอดทิ้งหน้าที่ราชการ </a:t>
            </a:r>
            <a:r>
              <a:rPr lang="th-TH" sz="4400" b="1" dirty="0">
                <a:solidFill>
                  <a:srgbClr val="66FF33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โดยไม่มี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66FF33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เหตุผลอันสมควร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เป็นเหตุให้</a:t>
            </a:r>
            <a:r>
              <a:rPr lang="th-TH" sz="4400" b="1" dirty="0">
                <a:solidFill>
                  <a:srgbClr val="66FF33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เสียหายแก่ราชการอย่าง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66FF33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ร้ายแรง</a:t>
            </a:r>
            <a:r>
              <a:rPr lang="th-TH" sz="44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มาตรา 85(2) </a:t>
            </a:r>
            <a:r>
              <a:rPr lang="th-TH" sz="44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(ผิดร้ายแรง)</a:t>
            </a:r>
            <a:r>
              <a:rPr lang="th-TH" sz="4400" dirty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(3)  ละทิ้งหน้าที่ราชการติดต่อในคราวเดียวกัน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เป็นเวลา</a:t>
            </a:r>
            <a:r>
              <a:rPr lang="th-TH" sz="44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เกิน15 วัน  โดยไม่มีเหตุผลอันสมควร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หรือโดย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มีพฤติการณ์อันแสดงถึงความจงใจไม่ปฏิบัติตามระเบียบ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ของทางราชการ</a:t>
            </a:r>
            <a:r>
              <a:rPr lang="th-TH" sz="4400" dirty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มาตรา 85(3) </a:t>
            </a:r>
            <a:r>
              <a:rPr lang="th-TH" sz="44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(ผิดร้ายแรง)</a:t>
            </a: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</a:t>
            </a:r>
            <a:r>
              <a:rPr lang="th-TH" sz="4800" dirty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</a:t>
            </a: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  <a:noFill/>
        </p:spPr>
        <p:txBody>
          <a:bodyPr/>
          <a:lstStyle/>
          <a:p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ลงโทษวินัย</a:t>
            </a:r>
            <a:r>
              <a:rPr lang="th-TH" sz="5400" b="1" dirty="0" smtClean="0">
                <a:solidFill>
                  <a:schemeClr val="bg1"/>
                </a:solidFill>
                <a:cs typeface="KodchiangUPC" pitchFamily="18" charset="-34"/>
              </a:rPr>
              <a:t>ปีความผิด 4 ลำดับ </a:t>
            </a:r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ดังนี้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867400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th-TH" sz="48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1. </a:t>
            </a:r>
            <a:r>
              <a:rPr lang="th-TH" sz="4800" b="1" dirty="0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ไม่ปฏิบัติหน้าที่ตาม กม./ระเบียบ   </a:t>
            </a:r>
            <a:endParaRPr lang="th-TH" sz="48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th-TH" sz="48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 lvl="0">
              <a:lnSpc>
                <a:spcPct val="75000"/>
              </a:lnSpc>
              <a:spcBef>
                <a:spcPct val="0"/>
              </a:spcBef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2. </a:t>
            </a:r>
            <a:r>
              <a:rPr lang="th-TH" sz="48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ละทิ้ง</a:t>
            </a:r>
            <a:r>
              <a:rPr lang="th-TH" sz="4800" b="1" dirty="0" smtClean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หน้าที่ราชการ                   </a:t>
            </a:r>
            <a:endParaRPr lang="th-TH" sz="4800" b="1" dirty="0">
              <a:solidFill>
                <a:srgbClr val="FFFFFF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th-TH" sz="4800" b="1" dirty="0" smtClean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 lvl="0">
              <a:lnSpc>
                <a:spcPct val="75000"/>
              </a:lnSpc>
              <a:spcBef>
                <a:spcPct val="0"/>
              </a:spcBef>
              <a:buNone/>
            </a:pPr>
            <a:r>
              <a:rPr lang="th-TH" sz="4800" b="1" dirty="0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 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3. </a:t>
            </a:r>
            <a:r>
              <a:rPr lang="th-TH" sz="48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ประพฤติชั่ว</a:t>
            </a:r>
            <a:r>
              <a:rPr lang="th-TH" sz="4800" b="1" dirty="0" smtClean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/ประพฤติเสื่อม</a:t>
            </a:r>
            <a:r>
              <a:rPr lang="th-TH" sz="48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เสีย </a:t>
            </a:r>
            <a:r>
              <a:rPr lang="th-TH" sz="4800" b="1" dirty="0" smtClean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    </a:t>
            </a:r>
          </a:p>
          <a:p>
            <a:pPr lvl="0">
              <a:lnSpc>
                <a:spcPct val="75000"/>
              </a:lnSpc>
              <a:spcBef>
                <a:spcPct val="0"/>
              </a:spcBef>
              <a:buNone/>
            </a:pPr>
            <a:endParaRPr lang="th-TH" sz="4800" b="1" dirty="0">
              <a:solidFill>
                <a:srgbClr val="FFFFFF"/>
              </a:solidFill>
              <a:latin typeface="KodchiangUPC" pitchFamily="18" charset="-34"/>
              <a:cs typeface="KodchiangUPC" pitchFamily="18" charset="-34"/>
            </a:endParaRPr>
          </a:p>
          <a:p>
            <a:pPr lvl="0">
              <a:lnSpc>
                <a:spcPct val="75000"/>
              </a:lnSpc>
              <a:spcBef>
                <a:spcPct val="0"/>
              </a:spcBef>
              <a:buNone/>
            </a:pPr>
            <a:r>
              <a:rPr lang="th-TH" sz="4800" b="1" dirty="0" smtClean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      4. ทุจริตต่อหน้าที่ราชการ              </a:t>
            </a:r>
            <a:endParaRPr lang="th-TH" sz="4800" b="1" dirty="0">
              <a:solidFill>
                <a:srgbClr val="FFFFFF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th-TH" sz="48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699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Text Box 2"/>
          <p:cNvSpPr txBox="1">
            <a:spLocks noChangeArrowheads="1"/>
          </p:cNvSpPr>
          <p:nvPr/>
        </p:nvSpPr>
        <p:spPr bwMode="auto">
          <a:xfrm>
            <a:off x="-252403" y="30163"/>
            <a:ext cx="9288463" cy="722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1" tIns="45675" rIns="91341" bIns="45675">
            <a:spAutoFit/>
          </a:bodyPr>
          <a:lstStyle/>
          <a:p>
            <a:pPr eaLnBrk="0" hangingPunct="0">
              <a:defRPr/>
            </a:pPr>
            <a:r>
              <a:rPr lang="th-TH" sz="4000" b="1" dirty="0">
                <a:solidFill>
                  <a:srgbClr val="FFFFFF"/>
                </a:solidFill>
                <a:latin typeface="Browallia New" pitchFamily="34" charset="-34"/>
                <a:cs typeface="Cordia New" pitchFamily="34" charset="-34"/>
              </a:rPr>
              <a:t>                  </a:t>
            </a:r>
          </a:p>
          <a:p>
            <a:pPr eaLnBrk="0" hangingPunct="0">
              <a:defRPr/>
            </a:pPr>
            <a:r>
              <a:rPr lang="th-TH" sz="2400" b="1" dirty="0">
                <a:solidFill>
                  <a:srgbClr val="FFFFFF"/>
                </a:solidFill>
                <a:latin typeface="Browallia New" pitchFamily="34" charset="-34"/>
                <a:cs typeface="Cordia New" pitchFamily="34" charset="-34"/>
              </a:rPr>
              <a:t>                              </a:t>
            </a:r>
            <a:r>
              <a:rPr lang="th-TH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rowallia New" pitchFamily="34" charset="-34"/>
                <a:cs typeface="Cordia New" pitchFamily="34" charset="-34"/>
              </a:rPr>
              <a:t>มติ ค.ร.ม.วันที่ 21 ธ.ค.2536</a:t>
            </a:r>
            <a:r>
              <a:rPr lang="th-TH" sz="4000" b="1" dirty="0">
                <a:solidFill>
                  <a:srgbClr val="FFFFFF"/>
                </a:solidFill>
                <a:latin typeface="Browallia New" pitchFamily="34" charset="-34"/>
                <a:cs typeface="Cordia New" pitchFamily="34" charset="-34"/>
              </a:rPr>
              <a:t>                           </a:t>
            </a:r>
          </a:p>
          <a:p>
            <a:pPr eaLnBrk="0" hangingPunct="0">
              <a:defRPr/>
            </a:pPr>
            <a:r>
              <a:rPr lang="th-TH" sz="4000" b="1" dirty="0">
                <a:solidFill>
                  <a:srgbClr val="FFFF00"/>
                </a:solidFill>
                <a:latin typeface="Browallia New" pitchFamily="34" charset="-34"/>
                <a:cs typeface="Cordia New" pitchFamily="34" charset="-34"/>
              </a:rPr>
              <a:t>               </a:t>
            </a:r>
            <a:r>
              <a:rPr lang="th-TH" sz="4800" b="1" dirty="0">
                <a:solidFill>
                  <a:srgbClr val="FFFF00"/>
                </a:solidFill>
                <a:latin typeface="Browallia New" pitchFamily="34" charset="-34"/>
                <a:cs typeface="Cordia New" pitchFamily="34" charset="-34"/>
              </a:rPr>
              <a:t>(</a:t>
            </a:r>
            <a:r>
              <a:rPr lang="th-TH" sz="4800" b="1" dirty="0" err="1">
                <a:solidFill>
                  <a:srgbClr val="FFFF00"/>
                </a:solidFill>
                <a:latin typeface="Browallia New" pitchFamily="34" charset="-34"/>
                <a:cs typeface="Cordia New" pitchFamily="34" charset="-34"/>
              </a:rPr>
              <a:t>นร</a:t>
            </a:r>
            <a:r>
              <a:rPr lang="th-TH" sz="4800" b="1" dirty="0">
                <a:solidFill>
                  <a:srgbClr val="FFFF00"/>
                </a:solidFill>
                <a:latin typeface="Browallia New" pitchFamily="34" charset="-34"/>
                <a:cs typeface="Cordia New" pitchFamily="34" charset="-34"/>
              </a:rPr>
              <a:t> 0205/ว 234 </a:t>
            </a:r>
            <a:r>
              <a:rPr lang="th-TH" sz="4800" b="1" dirty="0" err="1">
                <a:solidFill>
                  <a:srgbClr val="FFFF00"/>
                </a:solidFill>
                <a:latin typeface="Browallia New" pitchFamily="34" charset="-34"/>
                <a:cs typeface="Cordia New" pitchFamily="34" charset="-34"/>
              </a:rPr>
              <a:t>ลว</a:t>
            </a:r>
            <a:r>
              <a:rPr lang="th-TH" sz="4800" b="1" dirty="0">
                <a:solidFill>
                  <a:srgbClr val="FFFF00"/>
                </a:solidFill>
                <a:latin typeface="Browallia New" pitchFamily="34" charset="-34"/>
                <a:cs typeface="Cordia New" pitchFamily="34" charset="-34"/>
              </a:rPr>
              <a:t>. 24 ธ.ค.2536)</a:t>
            </a:r>
          </a:p>
          <a:p>
            <a:pPr eaLnBrk="0" hangingPunct="0">
              <a:defRPr/>
            </a:pPr>
            <a:r>
              <a:rPr lang="th-TH" sz="4000" b="1" dirty="0">
                <a:solidFill>
                  <a:srgbClr val="FFFF00"/>
                </a:solidFill>
                <a:latin typeface="Browallia New" pitchFamily="34" charset="-34"/>
                <a:cs typeface="Cordia New" pitchFamily="34" charset="-34"/>
              </a:rPr>
              <a:t>        </a:t>
            </a:r>
            <a:r>
              <a:rPr lang="th-TH" sz="4400" b="1" dirty="0">
                <a:solidFill>
                  <a:srgbClr val="FFFF00"/>
                </a:solidFill>
                <a:latin typeface="Browallia New" pitchFamily="34" charset="-34"/>
                <a:cs typeface="Cordia New" pitchFamily="34" charset="-34"/>
              </a:rPr>
              <a:t>- การลงโทษผู้กระทำผิดวินัยกรณีละทิ้ง</a:t>
            </a:r>
          </a:p>
          <a:p>
            <a:pPr eaLnBrk="0" hangingPunct="0">
              <a:defRPr/>
            </a:pPr>
            <a:r>
              <a:rPr lang="th-TH" sz="4400" b="1" dirty="0">
                <a:solidFill>
                  <a:srgbClr val="FFFF00"/>
                </a:solidFill>
                <a:latin typeface="Browallia New" pitchFamily="34" charset="-34"/>
                <a:cs typeface="Cordia New" pitchFamily="34" charset="-34"/>
              </a:rPr>
              <a:t>         หน้าที่ราชการโดยไม่มีเหตุผลอันสมควร</a:t>
            </a:r>
          </a:p>
          <a:p>
            <a:pPr eaLnBrk="0" hangingPunct="0">
              <a:defRPr/>
            </a:pPr>
            <a:r>
              <a:rPr lang="th-TH" sz="4400" b="1" dirty="0">
                <a:solidFill>
                  <a:srgbClr val="FFFF00"/>
                </a:solidFill>
                <a:latin typeface="Browallia New" pitchFamily="34" charset="-34"/>
                <a:cs typeface="Cordia New" pitchFamily="34" charset="-34"/>
              </a:rPr>
              <a:t>         และไม่กลับมาอีกเลย ควรลงโทษเป็นไล่ออก</a:t>
            </a:r>
          </a:p>
          <a:p>
            <a:pPr eaLnBrk="0" hangingPunct="0">
              <a:defRPr/>
            </a:pPr>
            <a:r>
              <a:rPr lang="th-TH" sz="4400" b="1" dirty="0">
                <a:solidFill>
                  <a:srgbClr val="FFFF00"/>
                </a:solidFill>
                <a:latin typeface="Browallia New" pitchFamily="34" charset="-34"/>
                <a:cs typeface="Cordia New" pitchFamily="34" charset="-34"/>
              </a:rPr>
              <a:t>         จากราชการ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th-TH" sz="4400" b="1" dirty="0">
                <a:solidFill>
                  <a:srgbClr val="FFFF00"/>
                </a:solidFill>
                <a:latin typeface="Browallia New" pitchFamily="34" charset="-34"/>
                <a:cs typeface="Cordia New" pitchFamily="34" charset="-34"/>
              </a:rPr>
              <a:t>       </a:t>
            </a:r>
            <a:r>
              <a:rPr lang="th-TH" sz="4400" b="1" dirty="0">
                <a:solidFill>
                  <a:srgbClr val="FFCC00"/>
                </a:solidFill>
                <a:latin typeface="Browallia New" pitchFamily="34" charset="-34"/>
                <a:cs typeface="Cordia New" pitchFamily="34" charset="-34"/>
              </a:rPr>
              <a:t>- การมีเหตุอันควรปรานีอื่นใด ไม่เป็นเหตุ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th-TH" sz="4400" b="1" dirty="0">
                <a:solidFill>
                  <a:srgbClr val="FFCC00"/>
                </a:solidFill>
                <a:latin typeface="Browallia New" pitchFamily="34" charset="-34"/>
                <a:cs typeface="Cordia New" pitchFamily="34" charset="-34"/>
              </a:rPr>
              <a:t>         ลดหย่อนโทษเป็นปลดออกจากราชการ</a:t>
            </a:r>
            <a:endParaRPr lang="th-TH" sz="4000" b="1" dirty="0">
              <a:solidFill>
                <a:srgbClr val="FFCC00"/>
              </a:solidFill>
              <a:latin typeface="Browallia New" pitchFamily="34" charset="-34"/>
              <a:cs typeface="Cordia New" pitchFamily="34" charset="-34"/>
            </a:endParaRPr>
          </a:p>
          <a:p>
            <a:pPr eaLnBrk="0" hangingPunct="0">
              <a:defRPr/>
            </a:pPr>
            <a:endParaRPr lang="th-TH" sz="4000" b="1" dirty="0">
              <a:solidFill>
                <a:srgbClr val="FF33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210" indent="-285469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186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59860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534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209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6883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5577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2319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FA38156A-41D2-4709-8099-972A63E62A0B}" type="slidenum">
              <a:rPr lang="en-US" sz="2600">
                <a:solidFill>
                  <a:srgbClr val="000000"/>
                </a:solidFill>
                <a:cs typeface="LilyUPC" pitchFamily="34" charset="-34"/>
              </a:rPr>
              <a:pPr eaLnBrk="1" hangingPunct="1"/>
              <a:t>71</a:t>
            </a:fld>
            <a:endParaRPr lang="th-TH" sz="2600">
              <a:solidFill>
                <a:srgbClr val="000000"/>
              </a:solidFill>
              <a:cs typeface="LilyUPC" pitchFamily="34" charset="-34"/>
            </a:endParaRPr>
          </a:p>
        </p:txBody>
      </p:sp>
      <p:sp>
        <p:nvSpPr>
          <p:cNvPr id="21913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5826" y="1484323"/>
            <a:ext cx="1222375" cy="268287"/>
          </a:xfrm>
        </p:spPr>
        <p:txBody>
          <a:bodyPr/>
          <a:lstStyle/>
          <a:p>
            <a:endParaRPr lang="th-TH" sz="4000"/>
          </a:p>
        </p:txBody>
      </p:sp>
      <p:sp>
        <p:nvSpPr>
          <p:cNvPr id="219140" name="Rectangle 3" descr="ผ้ายีนส์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th-TH" sz="3600" b="1">
                <a:cs typeface="KodchiangUPC" pitchFamily="18" charset="-34"/>
              </a:rPr>
              <a:t>                      </a:t>
            </a:r>
            <a:endParaRPr lang="th-TH" sz="360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66FFFF"/>
            </a:solidFill>
            <a:miter lim="800000"/>
            <a:headEnd/>
            <a:tailEnd/>
          </a:ln>
        </p:spPr>
        <p:txBody>
          <a:bodyPr lIns="91350" tIns="45679" rIns="91350" bIns="45679"/>
          <a:lstStyle/>
          <a:p>
            <a:pPr marL="342560" indent="-342560" eaLnBrk="0" hangingPunct="0">
              <a:spcBef>
                <a:spcPct val="20000"/>
              </a:spcBef>
            </a:pP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</a:t>
            </a:r>
            <a:endParaRPr lang="th-TH" sz="4800" b="1" dirty="0">
              <a:solidFill>
                <a:srgbClr val="FFFFFF"/>
              </a:solidFill>
              <a:latin typeface="Angsana New" pitchFamily="18" charset="-34"/>
              <a:ea typeface="Arial Unicode MS" pitchFamily="34" charset="-128"/>
              <a:cs typeface="LilyUPC" pitchFamily="34" charset="-34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</a:t>
            </a:r>
            <a:r>
              <a:rPr lang="th-TH" sz="48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</a:t>
            </a:r>
            <a:endParaRPr lang="th-TH" sz="4800" b="1" dirty="0">
              <a:latin typeface="Angsana New" pitchFamily="18" charset="-34"/>
              <a:ea typeface="Arial Unicode MS" pitchFamily="34" charset="-128"/>
              <a:cs typeface="KodchiangUPC" pitchFamily="18" charset="-34"/>
            </a:endParaRPr>
          </a:p>
          <a:p>
            <a:pPr marL="342560" indent="-342560" eaLnBrk="0" hangingPunct="0">
              <a:lnSpc>
                <a:spcPct val="5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คำว่า “</a:t>
            </a:r>
            <a:r>
              <a:rPr lang="th-TH" sz="4000" b="1" u="sng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ประมาท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” หรือ “</a:t>
            </a:r>
            <a:r>
              <a:rPr lang="th-TH" sz="4000" b="1" u="sng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ประมาทเลินเล่อ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” </a:t>
            </a:r>
          </a:p>
          <a:p>
            <a:pPr marL="342560" indent="-342560" eaLnBrk="0" hangingPunct="0">
              <a:lnSpc>
                <a:spcPct val="9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          </a:t>
            </a:r>
            <a:r>
              <a:rPr lang="th-TH" sz="28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</a:t>
            </a:r>
            <a:r>
              <a:rPr lang="th-TH" sz="32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ขาดความระมัดระวัง   ขาดความรอบคอบใน</a:t>
            </a:r>
          </a:p>
          <a:p>
            <a:pPr marL="342560" indent="-342560" eaLnBrk="0" hangingPunct="0">
              <a:lnSpc>
                <a:spcPct val="9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           เรื่องที่ใช้ความระมัดระวังได้ แต่ไม่ใช้หรือใช้ไม่เพียงพอ                                          	และเกิดความเสียหาย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</a:t>
            </a:r>
          </a:p>
          <a:p>
            <a:pPr marL="342560" indent="-342560" eaLnBrk="0" hangingPunct="0">
              <a:lnSpc>
                <a:spcPct val="90000"/>
              </a:lnSpc>
              <a:spcBef>
                <a:spcPct val="20000"/>
              </a:spcBef>
            </a:pPr>
            <a:r>
              <a:rPr lang="th-TH" sz="32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                  </a:t>
            </a:r>
            <a:r>
              <a:rPr lang="th-TH" sz="28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</a:t>
            </a:r>
            <a:r>
              <a:rPr lang="th-TH" sz="32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ได้แก่ กระทำความผิดมิใช่โดยเจตนา  แต่กระทำโดย 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ปราศจากความระมัดระวัง ซึ่งบุคคลใน</a:t>
            </a:r>
            <a:r>
              <a:rPr lang="th-TH" sz="3600" b="1" u="sng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ภาวะเช่นนั้น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จักต้องมี              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</a:t>
            </a:r>
            <a:r>
              <a:rPr lang="th-TH" sz="3600" b="1" u="sng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ตามวิสัย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และ</a:t>
            </a:r>
            <a:r>
              <a:rPr lang="th-TH" sz="3600" b="1" u="sng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พฤติการณ์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และผู้กระทำอาจใช้ความระมัดระวัง </a:t>
            </a:r>
          </a:p>
          <a:p>
            <a:pPr marL="342560" indent="-342560" eaLnBrk="0" hangingPunct="0">
              <a:lnSpc>
                <a:spcPct val="9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          เช่นว่านั้นได้ แต่หาได้ใช้ให้เพียงพอไม่   จึงเกิด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ความเสียหาย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     </a:t>
            </a:r>
            <a:endParaRPr lang="th-TH" sz="3600" dirty="0">
              <a:latin typeface="Angsana New" pitchFamily="18" charset="-34"/>
              <a:ea typeface="Arial Unicode MS" pitchFamily="34" charset="-128"/>
              <a:cs typeface="KodchiangUPC" pitchFamily="18" charset="-34"/>
            </a:endParaRPr>
          </a:p>
        </p:txBody>
      </p:sp>
      <p:sp>
        <p:nvSpPr>
          <p:cNvPr id="219142" name="Rectangle 5"/>
          <p:cNvSpPr>
            <a:spLocks noChangeArrowheads="1"/>
          </p:cNvSpPr>
          <p:nvPr/>
        </p:nvSpPr>
        <p:spPr bwMode="auto">
          <a:xfrm>
            <a:off x="395289" y="188913"/>
            <a:ext cx="8424862" cy="647700"/>
          </a:xfrm>
          <a:prstGeom prst="rect">
            <a:avLst/>
          </a:prstGeom>
          <a:solidFill>
            <a:srgbClr val="FFF7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9" rIns="91350" bIns="45679" anchor="ctr"/>
          <a:lstStyle/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6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</a:rPr>
              <a:t>. ต้องไม่ประมาทเลินเล่อในหน้าที่ราชการ มาตรา 83(4)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210" indent="-285469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186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59860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534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209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6883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5577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2319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3E58D150-7A70-4DA6-9966-A0FA0044748F}" type="slidenum">
              <a:rPr lang="en-US" sz="2600">
                <a:solidFill>
                  <a:srgbClr val="000000"/>
                </a:solidFill>
                <a:cs typeface="LilyUPC" pitchFamily="34" charset="-34"/>
              </a:rPr>
              <a:pPr eaLnBrk="1" hangingPunct="1"/>
              <a:t>72</a:t>
            </a:fld>
            <a:endParaRPr lang="th-TH" sz="2600">
              <a:solidFill>
                <a:srgbClr val="000000"/>
              </a:solidFill>
              <a:cs typeface="LilyUPC" pitchFamily="34" charset="-34"/>
            </a:endParaRPr>
          </a:p>
        </p:txBody>
      </p:sp>
      <p:sp>
        <p:nvSpPr>
          <p:cNvPr id="221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6000" b="1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448800" cy="6858000"/>
          </a:xfr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th-TH" sz="6600" dirty="0">
              <a:solidFill>
                <a:schemeClr val="bg1"/>
              </a:solidFill>
              <a:latin typeface="Times New Roman" pitchFamily="18" charset="0"/>
              <a:cs typeface="KodchiangUPC" pitchFamily="18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dirty="0">
                <a:latin typeface="Times New Roman" pitchFamily="18" charset="0"/>
                <a:cs typeface="KodchiangUPC" pitchFamily="18" charset="-34"/>
              </a:rPr>
              <a:t>              </a:t>
            </a:r>
            <a:r>
              <a:rPr lang="th-TH" sz="4400" b="1" dirty="0">
                <a:latin typeface="Times New Roman" pitchFamily="18" charset="0"/>
                <a:cs typeface="KodchiangUPC" pitchFamily="18" charset="-34"/>
              </a:rPr>
              <a:t>ระเบียบว่าด้วยการรักษาความลับ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latin typeface="Times New Roman" pitchFamily="18" charset="0"/>
                <a:cs typeface="KodchiangUPC" pitchFamily="18" charset="-34"/>
              </a:rPr>
              <a:t>                ของทางราชการ พ.ศ. </a:t>
            </a:r>
            <a:r>
              <a:rPr lang="th-TH" sz="4400" b="1" dirty="0" smtClean="0">
                <a:latin typeface="Times New Roman" pitchFamily="18" charset="0"/>
                <a:cs typeface="KodchiangUPC" pitchFamily="18" charset="-34"/>
              </a:rPr>
              <a:t>2544</a:t>
            </a:r>
            <a:endParaRPr lang="th-TH" sz="4800" b="1" dirty="0">
              <a:latin typeface="Times New Roman" pitchFamily="18" charset="0"/>
              <a:cs typeface="KodchiangUPC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b="1" dirty="0">
                <a:latin typeface="Times New Roman" pitchFamily="18" charset="0"/>
                <a:cs typeface="KodchiangUPC" pitchFamily="18" charset="-34"/>
              </a:rPr>
              <a:t>    </a:t>
            </a:r>
            <a:r>
              <a:rPr lang="th-TH" sz="2800" b="1" dirty="0">
                <a:latin typeface="Times New Roman" pitchFamily="18" charset="0"/>
                <a:cs typeface="KodchiangUPC" pitchFamily="18" charset="-34"/>
                <a:sym typeface="Wingdings" pitchFamily="2" charset="2"/>
              </a:rPr>
              <a:t> </a:t>
            </a:r>
            <a:r>
              <a:rPr lang="th-TH" sz="4400" b="1" dirty="0">
                <a:latin typeface="Times New Roman" pitchFamily="18" charset="0"/>
                <a:cs typeface="KodchiangUPC" pitchFamily="18" charset="-34"/>
              </a:rPr>
              <a:t>ความลับของทางราชการ ?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latin typeface="Times New Roman" pitchFamily="18" charset="0"/>
                <a:cs typeface="KodchiangUPC" pitchFamily="18" charset="-34"/>
              </a:rPr>
              <a:t>        </a:t>
            </a:r>
            <a:r>
              <a:rPr lang="th-TH" sz="4000" b="1" dirty="0">
                <a:latin typeface="Times New Roman" pitchFamily="18" charset="0"/>
                <a:cs typeface="KodchiangUPC" pitchFamily="18" charset="-34"/>
              </a:rPr>
              <a:t>คือ ข้อมูลข่าวสารของทางราชการ ที่ไม่อาจเปิดเผย </a:t>
            </a:r>
          </a:p>
          <a:p>
            <a:pPr>
              <a:lnSpc>
                <a:spcPct val="30000"/>
              </a:lnSpc>
              <a:buFontTx/>
              <a:buNone/>
            </a:pPr>
            <a:r>
              <a:rPr lang="th-TH" sz="4000" b="1" dirty="0">
                <a:latin typeface="Times New Roman" pitchFamily="18" charset="0"/>
                <a:cs typeface="KodchiangUPC" pitchFamily="18" charset="-34"/>
              </a:rPr>
              <a:t>        ให้บุคคลที่ไม่เกี่ยวข้องทราบได้</a:t>
            </a:r>
            <a:r>
              <a:rPr lang="th-TH" sz="4000" dirty="0">
                <a:latin typeface="Times New Roman" pitchFamily="18" charset="0"/>
                <a:cs typeface="KodchiangUPC" pitchFamily="18" charset="-34"/>
              </a:rPr>
              <a:t>	</a:t>
            </a:r>
            <a:r>
              <a:rPr lang="th-TH" sz="3600" dirty="0">
                <a:latin typeface="Times New Roman" pitchFamily="18" charset="0"/>
                <a:cs typeface="KodchiangUPC" pitchFamily="18" charset="-34"/>
              </a:rPr>
              <a:t>	</a:t>
            </a:r>
            <a:r>
              <a:rPr lang="th-TH" sz="6600" dirty="0">
                <a:latin typeface="Times New Roman" pitchFamily="18" charset="0"/>
                <a:cs typeface="KodchiangUPC" pitchFamily="18" charset="-34"/>
              </a:rPr>
              <a:t>		  </a:t>
            </a:r>
            <a:r>
              <a:rPr lang="th-TH" sz="4800" dirty="0">
                <a:latin typeface="Times New Roman" pitchFamily="18" charset="0"/>
                <a:cs typeface="KodchiangUPC" pitchFamily="18" charset="-34"/>
              </a:rPr>
              <a:t>			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th-TH" sz="4400" b="1" dirty="0">
                <a:latin typeface="Times New Roman" pitchFamily="18" charset="0"/>
                <a:cs typeface="KodchiangUPC" pitchFamily="18" charset="-34"/>
              </a:rPr>
              <a:t>   </a:t>
            </a:r>
            <a:r>
              <a:rPr lang="th-TH" sz="2800" b="1" dirty="0">
                <a:latin typeface="Times New Roman" pitchFamily="18" charset="0"/>
                <a:cs typeface="KodchiangUPC" pitchFamily="18" charset="-34"/>
                <a:sym typeface="Wingdings" pitchFamily="2" charset="2"/>
              </a:rPr>
              <a:t></a:t>
            </a:r>
            <a:r>
              <a:rPr lang="th-TH" sz="4400" b="1" dirty="0">
                <a:latin typeface="Times New Roman" pitchFamily="18" charset="0"/>
                <a:cs typeface="KodchiangUPC" pitchFamily="18" charset="-34"/>
              </a:rPr>
              <a:t>   ชั้นความลับของข้อมูลข่าวสาร มี 3 ชั้น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 dirty="0">
                <a:latin typeface="Times New Roman" pitchFamily="18" charset="0"/>
                <a:cs typeface="KodchiangUPC" pitchFamily="18" charset="-34"/>
              </a:rPr>
              <a:t>        </a:t>
            </a:r>
            <a:r>
              <a:rPr lang="th-TH" sz="4000" b="1" dirty="0">
                <a:latin typeface="Times New Roman" pitchFamily="18" charset="0"/>
                <a:cs typeface="KodchiangUPC" pitchFamily="18" charset="-34"/>
              </a:rPr>
              <a:t>1. ลับที่สุด  2. ลับมาก  3. ลับ</a:t>
            </a:r>
          </a:p>
        </p:txBody>
      </p:sp>
      <p:sp>
        <p:nvSpPr>
          <p:cNvPr id="221189" name="Rectangle 4"/>
          <p:cNvSpPr>
            <a:spLocks noChangeArrowheads="1"/>
          </p:cNvSpPr>
          <p:nvPr/>
        </p:nvSpPr>
        <p:spPr bwMode="auto">
          <a:xfrm>
            <a:off x="214282" y="188913"/>
            <a:ext cx="8640762" cy="792162"/>
          </a:xfrm>
          <a:prstGeom prst="rect">
            <a:avLst/>
          </a:prstGeom>
          <a:solidFill>
            <a:srgbClr val="CCFF99"/>
          </a:solidFill>
          <a:ln w="2857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7. ต้องรักษาความลับของทางราชการ มาตรา 82(6</a:t>
            </a:r>
            <a:r>
              <a:rPr lang="th-TH" sz="44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ebdings" pitchFamily="18" charset="2"/>
              </a:rPr>
              <a:t>)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ebdings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1" tIns="45675" rIns="91341" bIns="45675"/>
          <a:lstStyle/>
          <a:p>
            <a:pPr algn="r">
              <a:defRPr/>
            </a:pPr>
            <a:fld id="{817646B9-F141-4EC2-8411-1EA7FCC41C3A}" type="slidenum">
              <a:rPr lang="en-US" sz="2600">
                <a:solidFill>
                  <a:srgbClr val="000000"/>
                </a:solidFill>
                <a:latin typeface="Angsana New"/>
              </a:rPr>
              <a:pPr algn="r">
                <a:defRPr/>
              </a:pPr>
              <a:t>73</a:t>
            </a:fld>
            <a:endParaRPr lang="th-TH" sz="2600">
              <a:solidFill>
                <a:srgbClr val="000000"/>
              </a:solidFill>
              <a:latin typeface="Angsana New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400" dirty="0" smtClean="0">
                <a:solidFill>
                  <a:schemeClr val="bg1"/>
                </a:solidFill>
              </a:rPr>
              <a:t>         </a:t>
            </a:r>
            <a:r>
              <a:rPr lang="th-TH" sz="400" dirty="0" smtClean="0">
                <a:solidFill>
                  <a:schemeClr val="bg1"/>
                </a:solidFill>
              </a:rPr>
              <a:t>             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 smtClean="0">
                <a:latin typeface="KodchiangUPC" pitchFamily="18" charset="-34"/>
                <a:cs typeface="KodchiangUPC" pitchFamily="18" charset="-34"/>
              </a:rPr>
              <a:t>               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400" b="1" dirty="0" smtClean="0">
                <a:latin typeface="KodchiangUPC" pitchFamily="18" charset="-34"/>
                <a:cs typeface="KodchiangUPC" pitchFamily="18" charset="-34"/>
              </a:rPr>
              <a:t>              </a:t>
            </a:r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พ.ร.บ.สุขภาพแห่งชาติ พ.ศ.2550</a:t>
            </a:r>
            <a:endParaRPr lang="th-TH" sz="4800" dirty="0" smtClean="0">
              <a:latin typeface="AngsanaUPC" pitchFamily="18" charset="-34"/>
              <a:cs typeface="AngsanaUPC" pitchFamily="18" charset="-34"/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dirty="0">
                <a:cs typeface="KodchiangUPC" pitchFamily="18" charset="-34"/>
              </a:rPr>
              <a:t> </a:t>
            </a:r>
            <a:r>
              <a:rPr lang="th-TH" sz="4400" dirty="0" smtClean="0">
                <a:cs typeface="KodchiangUPC" pitchFamily="18" charset="-34"/>
              </a:rPr>
              <a:t>         </a:t>
            </a:r>
            <a:r>
              <a:rPr lang="th-TH" sz="4400" b="1" dirty="0" smtClean="0">
                <a:cs typeface="KodchiangUPC" pitchFamily="18" charset="-34"/>
              </a:rPr>
              <a:t>มาตรา 7 ข้อมูลด้านสุขภาพของบุคคล เป็น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 smtClean="0">
                <a:cs typeface="KodchiangUPC" pitchFamily="18" charset="-34"/>
              </a:rPr>
              <a:t>      ความลับส่วนบุคคล ผู้ใดจะนำไปเปิดเผยในประการ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 smtClean="0">
                <a:cs typeface="KodchiangUPC" pitchFamily="18" charset="-34"/>
              </a:rPr>
              <a:t>      ที่น่าจะทำให้บุคคลนั้นเสียหายไม่ได้ เว้นแต่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 smtClean="0">
                <a:cs typeface="KodchiangUPC" pitchFamily="18" charset="-34"/>
              </a:rPr>
              <a:t>      การเปิดเผยนั้นเป็นไปตามความประสงค์ของบุคคล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 smtClean="0">
                <a:cs typeface="KodchiangUPC" pitchFamily="18" charset="-34"/>
              </a:rPr>
              <a:t>      นั้นโดยตรง หรือมี </a:t>
            </a:r>
            <a:r>
              <a:rPr lang="th-TH" sz="4400" b="1" u="sng" dirty="0" smtClean="0">
                <a:cs typeface="KodchiangUPC" pitchFamily="18" charset="-34"/>
              </a:rPr>
              <a:t>กฎหมายเฉพาะบัญญัติให้ต้อง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h-TH" sz="4400" b="1" dirty="0" smtClean="0">
                <a:cs typeface="KodchiangUPC" pitchFamily="18" charset="-34"/>
              </a:rPr>
              <a:t>      </a:t>
            </a:r>
            <a:r>
              <a:rPr lang="th-TH" sz="4400" b="1" u="sng" dirty="0" smtClean="0">
                <a:cs typeface="KodchiangUPC" pitchFamily="18" charset="-34"/>
              </a:rPr>
              <a:t>เปิดเผย แต่ไม่ว่าในกรณีใดๆ ผู้ใด</a:t>
            </a:r>
            <a:r>
              <a:rPr lang="th-TH" sz="4400" b="1" dirty="0" smtClean="0">
                <a:cs typeface="KodchiangUPC" pitchFamily="18" charset="-34"/>
              </a:rPr>
              <a:t> จะอาศัยอำนาจ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th-TH" sz="4400" b="1" dirty="0" smtClean="0">
                <a:cs typeface="KodchiangUPC" pitchFamily="18" charset="-34"/>
              </a:rPr>
              <a:t>      หรือสิทธิตามกฎหมายว่าด้วยข้อมูลข่าวสารของ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th-TH" sz="4400" b="1" dirty="0" smtClean="0">
                <a:cs typeface="KodchiangUPC" pitchFamily="18" charset="-34"/>
              </a:rPr>
              <a:t>      ราชการหรือกฎหมายอื่น เพื่อขอเอกสารเกี่ยวกับ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th-TH" sz="4400" b="1" dirty="0" smtClean="0">
                <a:cs typeface="KodchiangUPC" pitchFamily="18" charset="-34"/>
              </a:rPr>
              <a:t>      ข้อมูลด้านสุขภาพของบุคคลที่ไม่ใช่ของตนไม่ได้ 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400" dirty="0" smtClean="0">
                <a:cs typeface="KodchiangUPC" pitchFamily="18" charset="-34"/>
              </a:rPr>
              <a:t>        </a:t>
            </a:r>
            <a:endParaRPr lang="th-TH" sz="4400" b="1" dirty="0"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5461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1" tIns="45675" rIns="91341" bIns="45675"/>
          <a:lstStyle/>
          <a:p>
            <a:pPr algn="r">
              <a:defRPr/>
            </a:pPr>
            <a:fld id="{817646B9-F141-4EC2-8411-1EA7FCC41C3A}" type="slidenum">
              <a:rPr lang="en-US" sz="2600">
                <a:solidFill>
                  <a:srgbClr val="000000"/>
                </a:solidFill>
                <a:latin typeface="Angsana New"/>
              </a:rPr>
              <a:pPr algn="r">
                <a:defRPr/>
              </a:pPr>
              <a:t>74</a:t>
            </a:fld>
            <a:endParaRPr lang="th-TH" sz="2600">
              <a:solidFill>
                <a:srgbClr val="000000"/>
              </a:solidFill>
              <a:latin typeface="Angsana New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th-TH" sz="4000" b="1" dirty="0">
              <a:cs typeface="KodchiangUPC" pitchFamily="18" charset="-34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th-TH" sz="4000" b="1" dirty="0">
              <a:cs typeface="KodchiangUPC" pitchFamily="18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dirty="0">
                <a:cs typeface="KodchiangUPC" pitchFamily="18" charset="-34"/>
              </a:rPr>
              <a:t>             มาตรา 49 ผู้ใดฝ่าฝืนมาตรา 7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dirty="0">
                <a:cs typeface="KodchiangUPC" pitchFamily="18" charset="-34"/>
              </a:rPr>
              <a:t>       ต้องระวางโทษจำคุกไม่เกิน </a:t>
            </a:r>
            <a:r>
              <a:rPr lang="en-US" sz="4800" b="1" dirty="0">
                <a:cs typeface="KodchiangUPC" pitchFamily="18" charset="-34"/>
              </a:rPr>
              <a:t>6 </a:t>
            </a:r>
            <a:r>
              <a:rPr lang="th-TH" sz="4800" b="1" dirty="0">
                <a:cs typeface="KodchiangUPC" pitchFamily="18" charset="-34"/>
              </a:rPr>
              <a:t>เดือน หรือ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dirty="0">
                <a:cs typeface="KodchiangUPC" pitchFamily="18" charset="-34"/>
              </a:rPr>
              <a:t>       ปรับไม่เกิน </a:t>
            </a:r>
            <a:r>
              <a:rPr lang="en-US" sz="4800" b="1" dirty="0">
                <a:cs typeface="KodchiangUPC" pitchFamily="18" charset="-34"/>
              </a:rPr>
              <a:t>10</a:t>
            </a:r>
            <a:r>
              <a:rPr lang="th-TH" sz="4800" b="1" dirty="0">
                <a:cs typeface="KodchiangUPC" pitchFamily="18" charset="-34"/>
              </a:rPr>
              <a:t>,</a:t>
            </a:r>
            <a:r>
              <a:rPr lang="en-US" sz="4800" b="1" dirty="0">
                <a:cs typeface="KodchiangUPC" pitchFamily="18" charset="-34"/>
              </a:rPr>
              <a:t>000 </a:t>
            </a:r>
            <a:r>
              <a:rPr lang="th-TH" sz="4800" b="1" dirty="0">
                <a:cs typeface="KodchiangUPC" pitchFamily="18" charset="-34"/>
              </a:rPr>
              <a:t>บาท หรือทั้งจำทั้งปรับ    </a:t>
            </a:r>
          </a:p>
          <a:p>
            <a:pPr>
              <a:lnSpc>
                <a:spcPct val="55000"/>
              </a:lnSpc>
              <a:buFontTx/>
              <a:buNone/>
            </a:pPr>
            <a:endParaRPr lang="th-TH" sz="4800" b="1" dirty="0">
              <a:cs typeface="KodchiangUPC" pitchFamily="18" charset="-34"/>
            </a:endParaRPr>
          </a:p>
          <a:p>
            <a:pPr>
              <a:lnSpc>
                <a:spcPct val="55000"/>
              </a:lnSpc>
              <a:buFontTx/>
              <a:buNone/>
            </a:pPr>
            <a:r>
              <a:rPr lang="th-TH" sz="4800" b="1" dirty="0">
                <a:cs typeface="KodchiangUPC" pitchFamily="18" charset="-34"/>
              </a:rPr>
              <a:t>             ความผิดตามมาตรานี้เป็นความผิด</a:t>
            </a:r>
          </a:p>
          <a:p>
            <a:pPr>
              <a:lnSpc>
                <a:spcPct val="55000"/>
              </a:lnSpc>
              <a:buFontTx/>
              <a:buNone/>
            </a:pPr>
            <a:r>
              <a:rPr lang="th-TH" sz="4800" b="1" dirty="0">
                <a:cs typeface="KodchiangUPC" pitchFamily="18" charset="-34"/>
              </a:rPr>
              <a:t>       อันยอมความได้</a:t>
            </a:r>
            <a:r>
              <a:rPr lang="th-TH" sz="4800" dirty="0">
                <a:cs typeface="KodchiangUPC" pitchFamily="18" charset="-34"/>
              </a:rPr>
              <a:t> </a:t>
            </a:r>
            <a:endParaRPr lang="th-TH" sz="4800" b="1" dirty="0"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8880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1" tIns="45675" rIns="91341" bIns="45675"/>
          <a:lstStyle/>
          <a:p>
            <a:pPr algn="r">
              <a:defRPr/>
            </a:pPr>
            <a:fld id="{DC33275E-F93B-4DA6-B84D-7F150BAADDC1}" type="slidenum">
              <a:rPr lang="en-US" sz="2600">
                <a:solidFill>
                  <a:srgbClr val="000000"/>
                </a:solidFill>
                <a:latin typeface="Angsana New"/>
              </a:rPr>
              <a:pPr algn="r">
                <a:defRPr/>
              </a:pPr>
              <a:t>75</a:t>
            </a:fld>
            <a:endParaRPr lang="th-TH" sz="2600">
              <a:solidFill>
                <a:srgbClr val="000000"/>
              </a:solidFill>
              <a:latin typeface="Angsana New"/>
            </a:endParaRP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0" y="8"/>
            <a:ext cx="9144000" cy="704799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1" tIns="45675" rIns="91341" bIns="45675">
            <a:spAutoFit/>
          </a:bodyPr>
          <a:lstStyle>
            <a:lvl1pPr marL="222250" indent="-2222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endParaRPr lang="th-TH" b="1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h-TH" b="1" dirty="0">
                <a:latin typeface="Arial" pitchFamily="34" charset="0"/>
                <a:cs typeface="KodchiangUPC" pitchFamily="18" charset="-34"/>
              </a:rPr>
              <a:t>               </a:t>
            </a:r>
            <a:r>
              <a:rPr lang="th-TH" sz="4000" b="1" dirty="0">
                <a:latin typeface="Arial" pitchFamily="34" charset="0"/>
                <a:cs typeface="KodchiangUPC" pitchFamily="18" charset="-34"/>
              </a:rPr>
              <a:t>มาตรา 8 ในการบริการสาธารณสุข บุคลากรด้าน  </a:t>
            </a:r>
          </a:p>
          <a:p>
            <a:pPr eaLnBrk="1" hangingPunct="1">
              <a:lnSpc>
                <a:spcPct val="80000"/>
              </a:lnSpc>
            </a:pPr>
            <a:r>
              <a:rPr lang="th-TH" sz="4000" b="1" dirty="0">
                <a:latin typeface="Arial" pitchFamily="34" charset="0"/>
                <a:cs typeface="KodchiangUPC" pitchFamily="18" charset="-34"/>
              </a:rPr>
              <a:t>      สาธารณสุข ต้องแจ้งข้อมูลด้านสุขภาพที่เกี่ยวข้องกับการ</a:t>
            </a:r>
          </a:p>
          <a:p>
            <a:pPr eaLnBrk="1" hangingPunct="1">
              <a:lnSpc>
                <a:spcPct val="80000"/>
              </a:lnSpc>
            </a:pPr>
            <a:r>
              <a:rPr lang="th-TH" sz="4000" b="1" dirty="0">
                <a:latin typeface="Arial" pitchFamily="34" charset="0"/>
                <a:cs typeface="KodchiangUPC" pitchFamily="18" charset="-34"/>
              </a:rPr>
              <a:t>      ให้บริการ ให้ผู้รับบริการทราบอย่างเพียงพอที่ผู้รับบริการ</a:t>
            </a:r>
          </a:p>
          <a:p>
            <a:pPr eaLnBrk="1" hangingPunct="1">
              <a:lnSpc>
                <a:spcPct val="80000"/>
              </a:lnSpc>
            </a:pPr>
            <a:r>
              <a:rPr lang="th-TH" sz="4000" b="1" dirty="0">
                <a:latin typeface="Arial" pitchFamily="34" charset="0"/>
                <a:cs typeface="KodchiangUPC" pitchFamily="18" charset="-34"/>
              </a:rPr>
              <a:t>      จะใช้ประกอบการตัดสินใจในการรับหรือไม่รับบริการใด </a:t>
            </a:r>
          </a:p>
          <a:p>
            <a:pPr eaLnBrk="1" hangingPunct="1">
              <a:lnSpc>
                <a:spcPct val="80000"/>
              </a:lnSpc>
            </a:pPr>
            <a:r>
              <a:rPr lang="th-TH" sz="4000" b="1" dirty="0">
                <a:latin typeface="Arial" pitchFamily="34" charset="0"/>
                <a:cs typeface="KodchiangUPC" pitchFamily="18" charset="-34"/>
              </a:rPr>
              <a:t>      และในกรณีที่ผู้รับบริการปฏิเสธไม่รับบริการใด จะให้บริการ</a:t>
            </a:r>
          </a:p>
          <a:p>
            <a:pPr eaLnBrk="1" hangingPunct="1">
              <a:lnSpc>
                <a:spcPct val="80000"/>
              </a:lnSpc>
            </a:pPr>
            <a:r>
              <a:rPr lang="th-TH" sz="4000" b="1" dirty="0">
                <a:latin typeface="Arial" pitchFamily="34" charset="0"/>
                <a:cs typeface="KodchiangUPC" pitchFamily="18" charset="-34"/>
              </a:rPr>
              <a:t>      นั้นมิได้</a:t>
            </a:r>
            <a:br>
              <a:rPr lang="th-TH" sz="4000" b="1" dirty="0">
                <a:latin typeface="Arial" pitchFamily="34" charset="0"/>
                <a:cs typeface="KodchiangUPC" pitchFamily="18" charset="-34"/>
              </a:rPr>
            </a:br>
            <a:r>
              <a:rPr lang="th-TH" sz="4000" b="1" dirty="0">
                <a:latin typeface="Arial" pitchFamily="34" charset="0"/>
                <a:cs typeface="KodchiangUPC" pitchFamily="18" charset="-34"/>
              </a:rPr>
              <a:t>        ในกรณีที่เกิดความเสียหายหรืออันตรายแก่ผู้รับบริการ  </a:t>
            </a:r>
          </a:p>
          <a:p>
            <a:pPr eaLnBrk="1" hangingPunct="1">
              <a:lnSpc>
                <a:spcPct val="80000"/>
              </a:lnSpc>
            </a:pPr>
            <a:r>
              <a:rPr lang="th-TH" sz="4000" b="1" dirty="0">
                <a:latin typeface="Arial" pitchFamily="34" charset="0"/>
                <a:cs typeface="KodchiangUPC" pitchFamily="18" charset="-34"/>
              </a:rPr>
              <a:t>     เพราะเหตุที่ผู้รับบริการปกปิดข้อเท็จจริงที่ตนรู้และควรบอก</a:t>
            </a:r>
          </a:p>
          <a:p>
            <a:pPr eaLnBrk="1" hangingPunct="1">
              <a:lnSpc>
                <a:spcPct val="80000"/>
              </a:lnSpc>
            </a:pPr>
            <a:r>
              <a:rPr lang="th-TH" sz="4000" b="1" dirty="0">
                <a:latin typeface="Arial" pitchFamily="34" charset="0"/>
                <a:cs typeface="KodchiangUPC" pitchFamily="18" charset="-34"/>
              </a:rPr>
              <a:t>     ให้แจ้งหรือแจ้งข้อความอันเป็นเท็จ ผู้ให้บริการไม่ต้อง</a:t>
            </a:r>
          </a:p>
          <a:p>
            <a:pPr eaLnBrk="1" hangingPunct="1">
              <a:lnSpc>
                <a:spcPct val="80000"/>
              </a:lnSpc>
            </a:pPr>
            <a:r>
              <a:rPr lang="th-TH" sz="4000" b="1" dirty="0">
                <a:latin typeface="Arial" pitchFamily="34" charset="0"/>
                <a:cs typeface="KodchiangUPC" pitchFamily="18" charset="-34"/>
              </a:rPr>
              <a:t>     รับผิดชอบในความเสียหายหรืออันตรายนั้น เว้นแต่เป็นกรณี</a:t>
            </a:r>
          </a:p>
          <a:p>
            <a:pPr eaLnBrk="1" hangingPunct="1">
              <a:lnSpc>
                <a:spcPct val="80000"/>
              </a:lnSpc>
            </a:pPr>
            <a:r>
              <a:rPr lang="th-TH" sz="4000" b="1" dirty="0">
                <a:latin typeface="Arial" pitchFamily="34" charset="0"/>
                <a:cs typeface="KodchiangUPC" pitchFamily="18" charset="-34"/>
              </a:rPr>
              <a:t>     ที่ผู้ให้บริการประมาทเลินเล่ออย่างร้ายแรง</a:t>
            </a:r>
            <a:r>
              <a:rPr lang="th-TH" sz="4000" b="1" dirty="0">
                <a:latin typeface="Arial" pitchFamily="34" charset="0"/>
              </a:rPr>
              <a:t>        </a:t>
            </a:r>
            <a:r>
              <a:rPr lang="th-TH" sz="3600" b="1" dirty="0">
                <a:latin typeface="Arial" pitchFamily="34" charset="0"/>
              </a:rPr>
              <a:t>    </a:t>
            </a:r>
          </a:p>
          <a:p>
            <a:pPr eaLnBrk="1" hangingPunct="1"/>
            <a:endParaRPr lang="th-TH" sz="3600" b="1" dirty="0">
              <a:latin typeface="Arial" pitchFamily="34" charset="0"/>
            </a:endParaRPr>
          </a:p>
          <a:p>
            <a:pPr eaLnBrk="1" hangingPunct="1"/>
            <a:endParaRPr lang="th-TH" sz="3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2071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0" y="3"/>
            <a:ext cx="9144000" cy="8032877"/>
          </a:xfrm>
          <a:prstGeom prst="rect">
            <a:avLst/>
          </a:prstGeom>
          <a:noFill/>
          <a:ln w="9525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1" tIns="45675" rIns="91341" bIns="45675">
            <a:spAutoFit/>
          </a:bodyPr>
          <a:lstStyle>
            <a:lvl1pPr marL="222250" indent="-2222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th-TH" b="1" dirty="0">
                <a:solidFill>
                  <a:srgbClr val="FFFFFF"/>
                </a:solidFill>
                <a:latin typeface="Arial" pitchFamily="34" charset="0"/>
                <a:cs typeface="KodchiangUPC" pitchFamily="18" charset="-34"/>
              </a:rPr>
              <a:t>(มาตรา 8 ต่อ)</a:t>
            </a:r>
          </a:p>
          <a:p>
            <a:pPr eaLnBrk="1" hangingPunct="1"/>
            <a:r>
              <a:rPr lang="th-TH" sz="4000" b="1" dirty="0">
                <a:solidFill>
                  <a:srgbClr val="FFFFFF"/>
                </a:solidFill>
                <a:latin typeface="Arial" pitchFamily="34" charset="0"/>
              </a:rPr>
              <a:t>             </a:t>
            </a:r>
            <a:r>
              <a:rPr lang="th-TH" sz="4000" b="1" dirty="0">
                <a:latin typeface="Arial" pitchFamily="34" charset="0"/>
                <a:cs typeface="KodchiangUPC" pitchFamily="18" charset="-34"/>
              </a:rPr>
              <a:t>ความในวรรคหนึ่งมิให้ใช้บังคับกับกรณีดังต่อไปนี้</a:t>
            </a:r>
          </a:p>
          <a:p>
            <a:pPr eaLnBrk="1" hangingPunct="1"/>
            <a:r>
              <a:rPr lang="th-TH" sz="4000" b="1" dirty="0">
                <a:latin typeface="Arial" pitchFamily="34" charset="0"/>
                <a:cs typeface="KodchiangUPC" pitchFamily="18" charset="-34"/>
              </a:rPr>
              <a:t>       (1) ผู้รับบริการอยู่ในภาวะที่เสี่ยงอันตรายถึงชีวิตและ</a:t>
            </a:r>
          </a:p>
          <a:p>
            <a:pPr eaLnBrk="1" hangingPunct="1"/>
            <a:r>
              <a:rPr lang="th-TH" sz="4000" b="1" dirty="0">
                <a:latin typeface="Arial" pitchFamily="34" charset="0"/>
                <a:cs typeface="KodchiangUPC" pitchFamily="18" charset="-34"/>
              </a:rPr>
              <a:t>     มีความจำเป็นต้องให้ความช่วยเหลือเป็นการรีบด่วน</a:t>
            </a:r>
            <a:br>
              <a:rPr lang="th-TH" sz="4000" b="1" dirty="0">
                <a:latin typeface="Arial" pitchFamily="34" charset="0"/>
                <a:cs typeface="KodchiangUPC" pitchFamily="18" charset="-34"/>
              </a:rPr>
            </a:br>
            <a:r>
              <a:rPr lang="th-TH" sz="4000" b="1" dirty="0">
                <a:latin typeface="Arial" pitchFamily="34" charset="0"/>
                <a:cs typeface="KodchiangUPC" pitchFamily="18" charset="-34"/>
              </a:rPr>
              <a:t>     (2) ผู้รับบริการไม่อยู่ฐานะที่จะรับทราบข้อมูลได้ และ</a:t>
            </a:r>
          </a:p>
          <a:p>
            <a:pPr eaLnBrk="1" hangingPunct="1"/>
            <a:r>
              <a:rPr lang="th-TH" sz="4000" b="1" dirty="0">
                <a:latin typeface="Arial" pitchFamily="34" charset="0"/>
                <a:cs typeface="KodchiangUPC" pitchFamily="18" charset="-34"/>
              </a:rPr>
              <a:t>     ไม่อาจแจ้งให้บุคคลซึ่งเป็นทายาทโดยธรรมตาม</a:t>
            </a:r>
          </a:p>
          <a:p>
            <a:pPr eaLnBrk="1" hangingPunct="1"/>
            <a:r>
              <a:rPr lang="th-TH" sz="4000" b="1" dirty="0">
                <a:latin typeface="Arial" pitchFamily="34" charset="0"/>
                <a:cs typeface="KodchiangUPC" pitchFamily="18" charset="-34"/>
              </a:rPr>
              <a:t>     ประมวลกฎหมายแพ่งและพาณิชย์ลำดับใดลำดับหนึ่ง </a:t>
            </a:r>
          </a:p>
          <a:p>
            <a:pPr eaLnBrk="1" hangingPunct="1"/>
            <a:r>
              <a:rPr lang="th-TH" sz="4000" b="1" dirty="0">
                <a:latin typeface="Arial" pitchFamily="34" charset="0"/>
                <a:cs typeface="KodchiangUPC" pitchFamily="18" charset="-34"/>
              </a:rPr>
              <a:t>     หรือผู้ปกครองผู้พิทักษ์ หรือผู้อนุบาลของผู้รับบริการ</a:t>
            </a:r>
          </a:p>
          <a:p>
            <a:pPr eaLnBrk="1" hangingPunct="1"/>
            <a:r>
              <a:rPr lang="th-TH" sz="4000" b="1" dirty="0">
                <a:latin typeface="Arial" pitchFamily="34" charset="0"/>
                <a:cs typeface="KodchiangUPC" pitchFamily="18" charset="-34"/>
              </a:rPr>
              <a:t>     </a:t>
            </a:r>
            <a:r>
              <a:rPr lang="th-TH" sz="4000" b="1" dirty="0" err="1">
                <a:latin typeface="Arial" pitchFamily="34" charset="0"/>
                <a:cs typeface="KodchiangUPC" pitchFamily="18" charset="-34"/>
              </a:rPr>
              <a:t>เเล้ว</a:t>
            </a:r>
            <a:r>
              <a:rPr lang="th-TH" sz="4000" b="1" dirty="0">
                <a:latin typeface="Arial" pitchFamily="34" charset="0"/>
                <a:cs typeface="KodchiangUPC" pitchFamily="18" charset="-34"/>
              </a:rPr>
              <a:t>แต่กรณี </a:t>
            </a:r>
            <a:r>
              <a:rPr lang="th-TH" sz="4000" b="1" dirty="0" smtClean="0">
                <a:latin typeface="Arial" pitchFamily="34" charset="0"/>
                <a:cs typeface="KodchiangUPC" pitchFamily="18" charset="-34"/>
              </a:rPr>
              <a:t>รับทราบข้อมูลแทนในขณะ</a:t>
            </a:r>
            <a:r>
              <a:rPr lang="th-TH" sz="4000" b="1" dirty="0">
                <a:latin typeface="Arial" pitchFamily="34" charset="0"/>
                <a:cs typeface="KodchiangUPC" pitchFamily="18" charset="-34"/>
              </a:rPr>
              <a:t>นั้นได้</a:t>
            </a:r>
            <a:r>
              <a:rPr lang="th-TH" dirty="0">
                <a:latin typeface="Arial" pitchFamily="34" charset="0"/>
                <a:cs typeface="KodchiangUPC" pitchFamily="18" charset="-34"/>
              </a:rPr>
              <a:t> </a:t>
            </a:r>
          </a:p>
          <a:p>
            <a:pPr eaLnBrk="1" hangingPunct="1"/>
            <a:endParaRPr lang="th-TH" dirty="0">
              <a:latin typeface="Arial" pitchFamily="34" charset="0"/>
              <a:cs typeface="KodchiangUPC" pitchFamily="18" charset="-34"/>
            </a:endParaRPr>
          </a:p>
          <a:p>
            <a:pPr eaLnBrk="1" hangingPunct="1"/>
            <a:endParaRPr lang="th-TH" dirty="0">
              <a:latin typeface="Arial" pitchFamily="34" charset="0"/>
            </a:endParaRPr>
          </a:p>
          <a:p>
            <a:pPr eaLnBrk="1" hangingPunct="1"/>
            <a:endParaRPr lang="th-TH" dirty="0" smtClean="0">
              <a:latin typeface="Arial" pitchFamily="34" charset="0"/>
            </a:endParaRPr>
          </a:p>
          <a:p>
            <a:pPr eaLnBrk="1" hangingPunct="1"/>
            <a:endParaRPr lang="th-TH" dirty="0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/>
            <a:endParaRPr lang="th-TH" dirty="0" smtClean="0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/>
            <a:endParaRPr lang="th-TH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7163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th-TH" sz="4500" b="1" dirty="0">
                <a:latin typeface="KodchiangUPC" pitchFamily="18" charset="-34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8520"/>
            <a:ext cx="9144000" cy="5639480"/>
          </a:xfrm>
          <a:noFill/>
        </p:spPr>
        <p:txBody>
          <a:bodyPr/>
          <a:lstStyle/>
          <a:p>
            <a:pPr algn="l"/>
            <a:endParaRPr lang="th-TH" sz="4500" b="1" dirty="0">
              <a:latin typeface="KodchiangUPC" pitchFamily="18" charset="-34"/>
              <a:cs typeface="KodchiangUPC" pitchFamily="18" charset="-34"/>
            </a:endParaRPr>
          </a:p>
          <a:p>
            <a:pPr algn="l">
              <a:lnSpc>
                <a:spcPct val="80000"/>
              </a:lnSpc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	           ข้อมูลข่าวสารราชการ 3 กลุ่ม                             	              1. </a:t>
            </a:r>
            <a:r>
              <a:rPr lang="th-TH" sz="4500" b="1" u="sng" dirty="0">
                <a:latin typeface="KodchiangUPC" pitchFamily="18" charset="-34"/>
                <a:cs typeface="KodchiangUPC" pitchFamily="18" charset="-34"/>
              </a:rPr>
              <a:t>เปิดเผยทั่วไป</a:t>
            </a: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                                    	              - ส่งลงพิมพ์ในราชกิจจาฯ                             	              - ต้องจัดมีไว้ให้ประชาชนตรวจดู                           	              - คัดเลือกไว้ให้ค้นคว้า                           	                 (เอกสารประวัติศาสตร์)</a:t>
            </a:r>
          </a:p>
          <a:p>
            <a:pPr algn="l"/>
            <a:r>
              <a:rPr lang="th-TH" sz="4500" b="1" dirty="0">
                <a:latin typeface="KodchiangUPC" pitchFamily="18" charset="-34"/>
              </a:rPr>
              <a:t>		       		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794" tIns="42397" rIns="84794" bIns="42397" anchor="ctr"/>
          <a:lstStyle/>
          <a:p>
            <a:pPr algn="ctr" defTabSz="848227" eaLnBrk="0" hangingPunct="0">
              <a:lnSpc>
                <a:spcPct val="80000"/>
              </a:lnSpc>
            </a:pPr>
            <a:r>
              <a:rPr lang="th-TH" sz="4500" b="1" dirty="0" err="1">
                <a:cs typeface="KodchiangUPC" pitchFamily="18" charset="-34"/>
              </a:rPr>
              <a:t>พ.ร.บ</a:t>
            </a:r>
            <a:r>
              <a:rPr lang="th-TH" sz="4500" b="1" dirty="0">
                <a:cs typeface="KodchiangUPC" pitchFamily="18" charset="-34"/>
              </a:rPr>
              <a:t> ข้อมูลข่าวสารของราชการ พ.ศ.2540</a:t>
            </a:r>
          </a:p>
        </p:txBody>
      </p:sp>
    </p:spTree>
    <p:extLst>
      <p:ext uri="{BB962C8B-B14F-4D97-AF65-F5344CB8AC3E}">
        <p14:creationId xmlns:p14="http://schemas.microsoft.com/office/powerpoint/2010/main" xmlns="" val="261772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th-TH" sz="6100" b="1">
              <a:latin typeface="KodchiangUPC" pitchFamily="18" charset="-34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endParaRPr lang="th-TH" sz="4100" b="1" dirty="0">
              <a:latin typeface="KodchiangUPC" pitchFamily="18" charset="-34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th-TH" sz="4100" b="1" dirty="0">
                <a:latin typeface="KodchiangUPC" pitchFamily="18" charset="-34"/>
              </a:rPr>
              <a:t>		</a:t>
            </a:r>
            <a:r>
              <a:rPr lang="th-TH" sz="4100" b="1" dirty="0">
                <a:latin typeface="KodchiangUPC" pitchFamily="18" charset="-34"/>
                <a:cs typeface="KodchiangUPC" pitchFamily="18" charset="-34"/>
              </a:rPr>
              <a:t>     </a:t>
            </a:r>
            <a:r>
              <a:rPr lang="th-TH" sz="45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2. </a:t>
            </a:r>
            <a:r>
              <a:rPr lang="th-TH" sz="4500" b="1" u="sng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ไม่</a:t>
            </a:r>
            <a:r>
              <a:rPr lang="th-TH" sz="4500" b="1" u="sng" dirty="0">
                <a:latin typeface="KodchiangUPC" pitchFamily="18" charset="-34"/>
                <a:cs typeface="KodchiangUPC" pitchFamily="18" charset="-34"/>
              </a:rPr>
              <a:t>ต้องเปิดเผย    </a:t>
            </a: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                                        	        - เปิดเผยไม่ได้                                             	           อาจเสียหายต่อสถาบันพระมหา</a:t>
            </a:r>
            <a:r>
              <a:rPr lang="th-TH" sz="4500" b="1" dirty="0" err="1">
                <a:latin typeface="KodchiangUPC" pitchFamily="18" charset="-34"/>
                <a:cs typeface="KodchiangUPC" pitchFamily="18" charset="-34"/>
              </a:rPr>
              <a:t>กษัตริยิ</a:t>
            </a: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        	        - มีคำสั่งไม่ให้เปิดเผย                                       	          (1) ความมั่นคงของประเภท                                         	          (2) การบังคับใช้กฎหมาย                              	          (3) ความเห็นภายใน                                	          (4) ความปลอดภัยบุคคล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           (5) รายงานทางการแพทย์/ข้อมูลส่วนบุคคล                                        	          (6) มีกฎหมาย/เจ้าของห้ามเปิดเผย                    	          (7) อื่น ๆ ตาม </a:t>
            </a:r>
            <a:r>
              <a:rPr lang="th-TH" sz="4500" b="1" dirty="0" err="1">
                <a:latin typeface="KodchiangUPC" pitchFamily="18" charset="-34"/>
                <a:cs typeface="KodchiangUPC" pitchFamily="18" charset="-34"/>
              </a:rPr>
              <a:t>พรฎ</a:t>
            </a: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.กำหนด</a:t>
            </a:r>
          </a:p>
          <a:p>
            <a:pPr>
              <a:buFontTx/>
              <a:buNone/>
            </a:pPr>
            <a:r>
              <a:rPr lang="th-TH" sz="4500" b="1" dirty="0">
                <a:latin typeface="KodchiangUPC" pitchFamily="18" charset="-34"/>
              </a:rPr>
              <a:t>	        		</a:t>
            </a:r>
          </a:p>
        </p:txBody>
      </p:sp>
    </p:spTree>
    <p:extLst>
      <p:ext uri="{BB962C8B-B14F-4D97-AF65-F5344CB8AC3E}">
        <p14:creationId xmlns:p14="http://schemas.microsoft.com/office/powerpoint/2010/main" xmlns="" val="1860940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blipFill dpi="0" rotWithShape="0">
            <a:blip r:embed="rId3">
              <a:lum bright="70000" contrast="-70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th-TH" sz="5100" b="1" dirty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การมีคำสั่งมิให้เปิดเผย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9920"/>
            <a:ext cx="9144000" cy="586808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th-TH" sz="4500" b="1" dirty="0">
                <a:latin typeface="KodchiangUPC" pitchFamily="18" charset="-34"/>
              </a:rPr>
              <a:t>		     </a:t>
            </a:r>
          </a:p>
          <a:p>
            <a:pPr>
              <a:buFontTx/>
              <a:buNone/>
            </a:pPr>
            <a:r>
              <a:rPr lang="th-TH" sz="4500" b="1" dirty="0">
                <a:latin typeface="KodchiangUPC" pitchFamily="18" charset="-34"/>
              </a:rPr>
              <a:t>        - </a:t>
            </a: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ดุลพินิจของเจ้าหน้าที่ (ระดับ 6 ขึ้นไป)                                    	   - ต้องระบุว่าเป็นข้อมูลข่าวสารประเภทใด                  	   - เปิดเผยไม่ได้เพราะเหตุใด</a:t>
            </a:r>
          </a:p>
          <a:p>
            <a:pPr>
              <a:buFontTx/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294550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"/>
            <a:ext cx="9144000" cy="1196975"/>
          </a:xfrm>
          <a:noFill/>
        </p:spPr>
        <p:txBody>
          <a:bodyPr/>
          <a:lstStyle/>
          <a:p>
            <a:pPr eaLnBrk="1" hangingPunct="1"/>
            <a:r>
              <a:rPr lang="th-TH" sz="5400" b="1" dirty="0">
                <a:solidFill>
                  <a:schemeClr val="bg1"/>
                </a:solidFill>
                <a:cs typeface="KodchiangUPC" pitchFamily="18" charset="-34"/>
              </a:rPr>
              <a:t>สาเหตุของการกระทำผิดวินัย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sz="6600" dirty="0">
                <a:cs typeface="KodchiangUPC" pitchFamily="18" charset="-34"/>
              </a:rPr>
              <a:t>		        </a:t>
            </a: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1. ความไม่รู้                                        	            2. งานกับคนไม่สมดุลกัน                          	            3. อบายมุขต่าง ๆ                                  	            4. ตัวอย่างที่ไม่ดี                                   	            5. โอกาสเปิดช่องล่อใจ                        		     6. ความขัดแย้งระหว่างบุคคล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	</a:t>
            </a:r>
            <a:endParaRPr lang="th-TH" sz="4800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8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 autoUpdateAnimBg="0"/>
      <p:bldP spid="290819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5100" b="1" dirty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ข้อมูลข่าวสารส่วนบุคคล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8520"/>
            <a:ext cx="9144000" cy="563948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4100" b="1" dirty="0">
                <a:latin typeface="KodchiangUPC" pitchFamily="18" charset="-34"/>
                <a:cs typeface="KodchiangUPC" pitchFamily="18" charset="-34"/>
              </a:rPr>
              <a:t>	                 เกี่ยวกับสิ่งเฉพาะตัวของบุคคล เช่น                                         	                   - การศึกษา                                     	                   - ฐานะการเงิน                                        	                   - ประวัติสุขภาพ                                   	                   - ประวัติอาชญากรรม                                     	                   - ประวัติการทำงาน                                     	                   - รูปถ่าย                                        </a:t>
            </a:r>
            <a:r>
              <a:rPr lang="th-TH" sz="41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			             ฯลฯ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100" b="1" dirty="0">
                <a:solidFill>
                  <a:schemeClr val="bg1"/>
                </a:solidFill>
                <a:latin typeface="KodchiangUPC" pitchFamily="18" charset="-34"/>
              </a:rPr>
              <a:t>			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100" b="1" dirty="0">
                <a:latin typeface="KodchiangUPC" pitchFamily="18" charset="-34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xmlns="" val="2328973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th-TH" sz="6100" b="1">
              <a:latin typeface="KodchiangUPC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th-TH" sz="4500" b="1" dirty="0">
              <a:latin typeface="KodchiangUPC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sz="4500" b="1" dirty="0">
                <a:latin typeface="KodchiangUPC" pitchFamily="18" charset="-34"/>
              </a:rPr>
              <a:t>              </a:t>
            </a: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3. </a:t>
            </a:r>
            <a:r>
              <a:rPr lang="th-TH" sz="4500" b="1" u="sng" dirty="0">
                <a:latin typeface="KodchiangUPC" pitchFamily="18" charset="-34"/>
                <a:cs typeface="KodchiangUPC" pitchFamily="18" charset="-34"/>
              </a:rPr>
              <a:t>ข้อมูลข่าวสารส่วนบุคคล  </a:t>
            </a: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                               	        คือ ข้อมูลเฉพาะตัวบุคคล                                     	 ก. เจ้าของข้อมูล หรือผู้แทน  ขอ..... ต้องให้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  ข. เปิดเผยต่อผู้อื่นไม่ได้  เว้นแต่.....</a:t>
            </a:r>
          </a:p>
          <a:p>
            <a:pPr lvl="0">
              <a:lnSpc>
                <a:spcPct val="90000"/>
              </a:lnSpc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</a:t>
            </a:r>
            <a:r>
              <a:rPr lang="en-US" sz="4500" b="1" dirty="0">
                <a:latin typeface="KodchiangUPC" pitchFamily="18" charset="-34"/>
                <a:cs typeface="KodchiangUPC" pitchFamily="18" charset="-34"/>
              </a:rPr>
              <a:t>1</a:t>
            </a: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. เจ้าของข้อมูล/ผู้ยินยอมแทนตาม ก.ม. ยินยอมให้</a:t>
            </a:r>
          </a:p>
          <a:p>
            <a:pPr lvl="0">
              <a:lnSpc>
                <a:spcPct val="90000"/>
              </a:lnSpc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   เปิดเผย โดยทำเป็นหนังสือ</a:t>
            </a:r>
            <a:r>
              <a:rPr lang="th-TH" sz="45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ไว้ล่วงหน้า/ในขณะนั้น</a:t>
            </a:r>
            <a:endParaRPr lang="th-TH" sz="45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55041" y="5002906"/>
            <a:ext cx="4811713" cy="1354137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60" tIns="45639" rIns="91260" bIns="45639"/>
          <a:lstStyle/>
          <a:p>
            <a:pPr marL="342220" indent="-342220" eaLnBrk="0" hangingPunct="0">
              <a:spcBef>
                <a:spcPct val="20000"/>
              </a:spcBef>
            </a:pP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เปิดเผยคือ....1</a:t>
            </a:r>
            <a:r>
              <a:rPr lang="th-TH" sz="3600" b="1" dirty="0" smtClean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.</a:t>
            </a:r>
            <a:r>
              <a:rPr lang="en-US" sz="3600" b="1" dirty="0" smtClean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</a:t>
            </a:r>
            <a:r>
              <a:rPr lang="th-TH" sz="3600" b="1" dirty="0" smtClean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ให้ดูแลเอกสาร</a:t>
            </a:r>
            <a:endParaRPr lang="th-TH" sz="3600" b="1" dirty="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LilyUPC" pitchFamily="34" charset="-34"/>
            </a:endParaRPr>
          </a:p>
          <a:p>
            <a:pPr marL="342220" indent="-34222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                  2</a:t>
            </a:r>
            <a:r>
              <a:rPr lang="th-TH" sz="3600" b="1" dirty="0" smtClean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</a:rPr>
              <a:t>. ให้สำเนาเอกสาร</a:t>
            </a:r>
            <a:endParaRPr lang="th-TH" sz="3600" b="1" dirty="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69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th-TH" sz="6100" b="1">
              <a:latin typeface="KodchiangUPC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th-TH" sz="45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500" b="1" dirty="0">
                <a:latin typeface="KodchiangUPC" pitchFamily="18" charset="-34"/>
                <a:cs typeface="KodchiangUPC" pitchFamily="18" charset="-34"/>
              </a:rPr>
              <a:t>     2</a:t>
            </a: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. เปิดเผยเฉพาะกรณี 9 ประการ  คือ                                     	   (1) ต่อ</a:t>
            </a:r>
            <a:r>
              <a:rPr lang="th-TH" sz="4500" b="1" dirty="0" err="1">
                <a:latin typeface="KodchiangUPC" pitchFamily="18" charset="-34"/>
                <a:cs typeface="KodchiangUPC" pitchFamily="18" charset="-34"/>
              </a:rPr>
              <a:t>จนท</a:t>
            </a: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.ภายในหน่วยงานเพื่อใช้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          ตามอำนาจหน้าที่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    (2) ใช้ข้อมูลตามปกติของระบบข้อมูลส่วนบุคคล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    (3) หน่วยงานของรัฐ ด้านวางแผน สถิติ ฯลฯ                             	   (4) ศึกษาวิจัย  โดยไม่ระบุชื่อหรือให้รู้ว่าเป็นผู้ใด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	   </a:t>
            </a:r>
          </a:p>
        </p:txBody>
      </p:sp>
    </p:spTree>
    <p:extLst>
      <p:ext uri="{BB962C8B-B14F-4D97-AF65-F5344CB8AC3E}">
        <p14:creationId xmlns:p14="http://schemas.microsoft.com/office/powerpoint/2010/main" xmlns="" val="259100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6DB6C66-3B9B-4D6F-89A8-6404259DE549}" type="slidenum">
              <a:rPr lang="en-US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th-TH" sz="6700" b="1">
              <a:latin typeface="KodchiangUPC" pitchFamily="18" charset="-34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4800" b="1" dirty="0">
                <a:latin typeface="KodchiangUPC" pitchFamily="18" charset="-34"/>
              </a:rPr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800" b="1" dirty="0">
                <a:latin typeface="KodchiangUPC" pitchFamily="18" charset="-34"/>
              </a:rPr>
              <a:t>	</a:t>
            </a:r>
            <a:r>
              <a:rPr lang="th-TH" sz="4000" b="1" dirty="0">
                <a:latin typeface="KodchiangUPC" pitchFamily="18" charset="-34"/>
                <a:cs typeface="KodchiangUPC" pitchFamily="18" charset="-34"/>
              </a:rPr>
              <a:t>     (5)  ต่อหอจดหมายเหตุ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000" b="1" dirty="0">
                <a:latin typeface="KodchiangUPC" pitchFamily="18" charset="-34"/>
                <a:cs typeface="KodchiangUPC" pitchFamily="18" charset="-34"/>
              </a:rPr>
              <a:t>	     (6)  ต่อเจ้าหน้าที่ของรัฐเพื่อการป้องกันการฝ่าฝืนตาม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000" b="1" dirty="0">
                <a:latin typeface="KodchiangUPC" pitchFamily="18" charset="-34"/>
                <a:cs typeface="KodchiangUPC" pitchFamily="18" charset="-34"/>
              </a:rPr>
              <a:t>              กฎหมาย การสืบสวน การสอบสวน หรือการฟ้องคดี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000" b="1" dirty="0">
                <a:latin typeface="KodchiangUPC" pitchFamily="18" charset="-34"/>
                <a:cs typeface="KodchiangUPC" pitchFamily="18" charset="-34"/>
              </a:rPr>
              <a:t>   	     (7)  เป็นการให้ซึ่งจำเป็นเพื่อการป้องกัน หรือระงับอันตราย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000" b="1" dirty="0">
                <a:latin typeface="KodchiangUPC" pitchFamily="18" charset="-34"/>
                <a:cs typeface="KodchiangUPC" pitchFamily="18" charset="-34"/>
              </a:rPr>
              <a:t>               ต่อชีวิต หรือสุขภาพของบุคคล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000" b="1" dirty="0">
                <a:latin typeface="KodchiangUPC" pitchFamily="18" charset="-34"/>
                <a:cs typeface="KodchiangUPC" pitchFamily="18" charset="-34"/>
              </a:rPr>
              <a:t>        (8)  ต่อศาล และเจ้าหน้าที่ หรือหน่วยงานของรัฐหรือบุคคล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000" b="1" dirty="0">
                <a:latin typeface="KodchiangUPC" pitchFamily="18" charset="-34"/>
                <a:cs typeface="KodchiangUPC" pitchFamily="18" charset="-34"/>
              </a:rPr>
              <a:t>              ที่มีอำนาจตามกฎหมายที่จะขอข้อเท็จจริงดังกล่าว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000" b="1" dirty="0">
                <a:latin typeface="KodchiangUPC" pitchFamily="18" charset="-34"/>
                <a:cs typeface="KodchiangUPC" pitchFamily="18" charset="-34"/>
              </a:rPr>
              <a:t>        (9)  กรณีอื่น ๆ ตามที่กำหนดในพระราชกฤษฎีกา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000" b="1" dirty="0">
                <a:solidFill>
                  <a:srgbClr val="CCFF99"/>
                </a:solidFill>
                <a:latin typeface="KodchiangUPC" pitchFamily="18" charset="-34"/>
                <a:cs typeface="LilyUPC" pitchFamily="34" charset="-34"/>
              </a:rPr>
              <a:t>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4000" b="1" dirty="0">
                <a:solidFill>
                  <a:srgbClr val="CCFF99"/>
                </a:solidFill>
                <a:latin typeface="KodchiangUPC" pitchFamily="18" charset="-34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2688618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4800" b="1" dirty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ผู้ยินยอมแทน/ผู้ขอข้อมูล</a:t>
            </a:r>
            <a:r>
              <a:rPr lang="th-TH" sz="4800" b="1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แทน ผู้ตาย </a:t>
            </a:r>
            <a:r>
              <a:rPr lang="th-TH" sz="4800" b="1" dirty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ที่ ก.ม.กำหนดไว้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8520"/>
            <a:ext cx="9144000" cy="563948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th-TH" sz="4500" b="1" dirty="0" smtClean="0">
                <a:latin typeface="KodchiangUPC" pitchFamily="18" charset="-34"/>
                <a:cs typeface="KodchiangUPC" pitchFamily="18" charset="-34"/>
              </a:rPr>
              <a:t>     </a:t>
            </a: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1. ผู้เยาว์  ............................ ผู้ใช้อำนาจปกครอง</a:t>
            </a:r>
          </a:p>
          <a:p>
            <a:pPr>
              <a:buFontTx/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  (ถ้าผู้เยาว์ อายุตั้งแต่ 15 ปีขึ้นไป ต้องยินยอมด้วย)                                           </a:t>
            </a:r>
          </a:p>
          <a:p>
            <a:pPr>
              <a:buFontTx/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2. คนไร้ความสามารถ.............ผู้อนุบาล                                         </a:t>
            </a:r>
          </a:p>
          <a:p>
            <a:pPr>
              <a:buFontTx/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3. คนเสมือนไร้ความสามารถ....ผู้พิทักษ์</a:t>
            </a:r>
          </a:p>
          <a:p>
            <a:pPr>
              <a:buFontTx/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	  4. ผู้ตาย ............................... ผู้ยินยอมแทน 7 ลำดับ</a:t>
            </a:r>
          </a:p>
          <a:p>
            <a:pPr>
              <a:buFontTx/>
              <a:buNone/>
            </a:pPr>
            <a:r>
              <a:rPr lang="th-TH" sz="4500" b="1" dirty="0">
                <a:latin typeface="KodchiangUPC" pitchFamily="18" charset="-34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285305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57298"/>
          </a:xfrm>
          <a:noFill/>
        </p:spPr>
        <p:txBody>
          <a:bodyPr/>
          <a:lstStyle/>
          <a:p>
            <a:r>
              <a:rPr lang="th-TH" sz="4800" b="1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/>
            </a:r>
            <a:br>
              <a:rPr lang="th-TH" sz="4800" b="1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</a:br>
            <a:r>
              <a:rPr lang="th-TH" sz="4800" b="1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ผู้ให้</a:t>
            </a:r>
            <a:r>
              <a:rPr lang="th-TH" sz="4800" b="1" dirty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ความยินยอมแทน</a:t>
            </a:r>
            <a:r>
              <a:rPr lang="th-TH" sz="4800" b="1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ผู้ตาย(เพื่อให้ผู้อื่นดูข้อมูล/ขอ)</a:t>
            </a:r>
            <a:br>
              <a:rPr lang="th-TH" sz="4800" b="1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</a:br>
            <a:r>
              <a:rPr lang="th-TH" sz="4800" b="1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800" b="1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โดยต้องเรียง</a:t>
            </a:r>
            <a:r>
              <a:rPr lang="th-TH" sz="4800" b="1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ตามลำดับ</a:t>
            </a:r>
            <a:br>
              <a:rPr lang="th-TH" sz="4800" b="1" dirty="0" smtClean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</a:br>
            <a:endParaRPr lang="th-TH" sz="4800" b="1" dirty="0">
              <a:solidFill>
                <a:schemeClr val="tx1"/>
              </a:solidFill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298"/>
            <a:ext cx="9144000" cy="5857916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th-TH" dirty="0"/>
              <a:t>		</a:t>
            </a:r>
            <a:r>
              <a:rPr lang="th-TH" dirty="0">
                <a:cs typeface="KodchiangUPC" pitchFamily="18" charset="-34"/>
              </a:rPr>
              <a:t>    </a:t>
            </a: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1</a:t>
            </a:r>
            <a:r>
              <a:rPr lang="th-TH" sz="45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. </a:t>
            </a: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ผู้ที่มีพินัยกรรมระบุชื่อไว้                                                	  2. บุตรชอบด้วยกฎหมาย/บุตรบุญธรรม                  	  3. คู่สมรส                                                   	  4. บิดา / มารดา                                              	  5. ผู้สืบสันดาน</a:t>
            </a:r>
          </a:p>
          <a:p>
            <a:pPr>
              <a:buFontTx/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   6. พี่น้องร่วมบิดา / มารดา                                       	  7. คณะกรรมการข้อมูลข่าวสารราชการ</a:t>
            </a:r>
          </a:p>
          <a:p>
            <a:pPr>
              <a:buFontTx/>
              <a:buNone/>
            </a:pPr>
            <a:r>
              <a:rPr lang="th-TH" sz="45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3036111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th-TH" sz="4800" b="1" dirty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ผู้ดำเนินการแทนผู้ตาย/ขอข้อมูลฯของผู้ตาย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0350"/>
            <a:ext cx="9144000" cy="5697651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h-TH" sz="3600" b="1" dirty="0"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   </a:t>
            </a:r>
            <a:r>
              <a:rPr lang="th-TH" sz="4400" b="1" dirty="0" smtClean="0">
                <a:latin typeface="KodchiangUPC" pitchFamily="18" charset="-34"/>
                <a:cs typeface="KodchiangUPC" pitchFamily="18" charset="-34"/>
              </a:rPr>
              <a:t>มี</a:t>
            </a:r>
            <a:r>
              <a:rPr lang="th-TH" sz="4400" b="1" dirty="0">
                <a:latin typeface="KodchiangUPC" pitchFamily="18" charset="-34"/>
                <a:cs typeface="KodchiangUPC" pitchFamily="18" charset="-34"/>
              </a:rPr>
              <a:t>สิทธิดำเนินการแทนผู้ตาย</a:t>
            </a:r>
            <a:r>
              <a:rPr lang="th-TH" sz="4400" b="1" dirty="0" smtClean="0">
                <a:latin typeface="KodchiangUPC" pitchFamily="18" charset="-34"/>
                <a:cs typeface="KodchiangUPC" pitchFamily="18" charset="-34"/>
              </a:rPr>
              <a:t>ได้ เช่น ขอแก้ไขข้อมูลให้ถูกต้อง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400" b="1" dirty="0" smtClean="0">
                <a:latin typeface="KodchiangUPC" pitchFamily="18" charset="-34"/>
                <a:cs typeface="KodchiangUPC" pitchFamily="18" charset="-34"/>
              </a:rPr>
              <a:t>   หรือขอดูข้อมูลของผู้ตาย โดยไม่ต้องเรียงลำดับ </a:t>
            </a:r>
            <a:r>
              <a:rPr lang="th-TH" sz="4400" b="1" dirty="0">
                <a:latin typeface="KodchiangUPC" pitchFamily="18" charset="-34"/>
                <a:cs typeface="KodchiangUPC" pitchFamily="18" charset="-34"/>
              </a:rPr>
              <a:t>แม้ว่าบุคลหนึ่งบุคคล</a:t>
            </a:r>
            <a:r>
              <a:rPr lang="th-TH" sz="4400" b="1" dirty="0" smtClean="0">
                <a:latin typeface="KodchiangUPC" pitchFamily="18" charset="-34"/>
                <a:cs typeface="KodchiangUPC" pitchFamily="18" charset="-34"/>
              </a:rPr>
              <a:t>ใด </a:t>
            </a:r>
            <a:r>
              <a:rPr lang="th-TH" sz="4400" b="1" dirty="0">
                <a:latin typeface="KodchiangUPC" pitchFamily="18" charset="-34"/>
                <a:cs typeface="KodchiangUPC" pitchFamily="18" charset="-34"/>
              </a:rPr>
              <a:t>จะมีความเห็นเช่นใดก็ตาม </a:t>
            </a:r>
            <a:r>
              <a:rPr lang="th-TH" sz="4400" b="1" dirty="0" smtClean="0">
                <a:latin typeface="KodchiangUPC" pitchFamily="18" charset="-34"/>
                <a:cs typeface="KodchiangUPC" pitchFamily="18" charset="-34"/>
              </a:rPr>
              <a:t>คือ</a:t>
            </a:r>
            <a:r>
              <a:rPr lang="th-TH" sz="2500" dirty="0">
                <a:cs typeface="KodchiangUPC" pitchFamily="18" charset="-34"/>
              </a:rPr>
              <a:t>	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3700" b="1" dirty="0">
                <a:latin typeface="KodchiangUPC" pitchFamily="18" charset="-34"/>
                <a:cs typeface="KodchiangUPC" pitchFamily="18" charset="-34"/>
              </a:rPr>
              <a:t>         1. ผู้ที่มีพินัยกรรมระบุชื่อไว้                                                </a:t>
            </a:r>
            <a:r>
              <a:rPr lang="th-TH" sz="3700" b="1" dirty="0" smtClean="0">
                <a:latin typeface="KodchiangUPC" pitchFamily="18" charset="-34"/>
                <a:cs typeface="KodchiangUPC" pitchFamily="18" charset="-34"/>
              </a:rPr>
              <a:t>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3700" b="1" dirty="0" smtClean="0">
                <a:latin typeface="KodchiangUPC" pitchFamily="18" charset="-34"/>
                <a:cs typeface="KodchiangUPC" pitchFamily="18" charset="-34"/>
              </a:rPr>
              <a:t>         2</a:t>
            </a:r>
            <a:r>
              <a:rPr lang="th-TH" sz="3700" b="1" dirty="0">
                <a:latin typeface="KodchiangUPC" pitchFamily="18" charset="-34"/>
                <a:cs typeface="KodchiangUPC" pitchFamily="18" charset="-34"/>
              </a:rPr>
              <a:t>. บุตรชอบด้วยกฎหมาย/บุตรบุญธรรม                  	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3700" b="1" dirty="0">
                <a:latin typeface="KodchiangUPC" pitchFamily="18" charset="-34"/>
                <a:cs typeface="KodchiangUPC" pitchFamily="18" charset="-34"/>
              </a:rPr>
              <a:t>         3. คู่สมรส                                                   	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3700" b="1" dirty="0">
                <a:latin typeface="KodchiangUPC" pitchFamily="18" charset="-34"/>
                <a:cs typeface="KodchiangUPC" pitchFamily="18" charset="-34"/>
              </a:rPr>
              <a:t>         4. บิดา / มารดา                                              	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3700" b="1" dirty="0">
                <a:latin typeface="KodchiangUPC" pitchFamily="18" charset="-34"/>
                <a:cs typeface="KodchiangUPC" pitchFamily="18" charset="-34"/>
              </a:rPr>
              <a:t>         5. ผู้สืบสันดาน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3700" b="1" dirty="0">
                <a:latin typeface="KodchiangUPC" pitchFamily="18" charset="-34"/>
                <a:cs typeface="KodchiangUPC" pitchFamily="18" charset="-34"/>
              </a:rPr>
              <a:t>         6. พี่น้องร่วมบิดา มารดา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3700" b="1" dirty="0">
                <a:latin typeface="KodchiangUPC" pitchFamily="18" charset="-34"/>
                <a:cs typeface="KodchiangUPC" pitchFamily="18" charset="-34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542582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9920"/>
          </a:xfrm>
          <a:noFill/>
        </p:spPr>
        <p:txBody>
          <a:bodyPr/>
          <a:lstStyle/>
          <a:p>
            <a:r>
              <a:rPr lang="th-TH" sz="51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ข้อ</a:t>
            </a:r>
            <a:r>
              <a:rPr lang="th-TH" sz="5100" b="1" dirty="0">
                <a:solidFill>
                  <a:schemeClr val="tx1"/>
                </a:solidFill>
                <a:latin typeface="KodchiangUPC" pitchFamily="18" charset="-34"/>
                <a:cs typeface="KodchiangUPC" pitchFamily="18" charset="-34"/>
              </a:rPr>
              <a:t>ปฏิบัติตามสิทธิของประชาชน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75632"/>
            <a:ext cx="9144000" cy="571500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    </a:t>
            </a:r>
            <a:r>
              <a:rPr lang="th-TH" sz="45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1. </a:t>
            </a: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ประชาชนมีคำขอ ต้องจัดให้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        ถ้าให้ไม่ได้......ต้องแจ้งเหตุผลให้ทราบด้วย                                        	   2. ถ้าจะให้....หากเห็นว่ามีส่วนใด ห้ามเปิดเผย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       ต้องลบ/ตัดทอนออก                                             	   3. ถ้าเปิดเผย จะกระทบประโยชน์ได้เสียของผู้อื่น                         	      ต้องแจ้งให้คัดค้าน ไม่น้อยกว่า 15 วัน                                            	   4. ประชาชนมีสิทธิขอ ถ้าไม่ให้มีสิทธิ                 	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500" b="1" dirty="0">
                <a:latin typeface="KodchiangUPC" pitchFamily="18" charset="-34"/>
                <a:cs typeface="KodchiangUPC" pitchFamily="18" charset="-34"/>
              </a:rPr>
              <a:t>             อุทธรณ์/ร้องเรียน ต่อคณะกรรมการ</a:t>
            </a:r>
            <a:r>
              <a:rPr lang="th-TH" sz="45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ข้อมูลฯ</a:t>
            </a:r>
          </a:p>
        </p:txBody>
      </p:sp>
    </p:spTree>
    <p:extLst>
      <p:ext uri="{BB962C8B-B14F-4D97-AF65-F5344CB8AC3E}">
        <p14:creationId xmlns:p14="http://schemas.microsoft.com/office/powerpoint/2010/main" xmlns="" val="2168374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210" indent="-285469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186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59860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534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209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6883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5577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2319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6584CCFC-5E48-44EE-8A1F-B5B4D93E30D1}" type="slidenum">
              <a:rPr lang="en-US" sz="2600">
                <a:solidFill>
                  <a:srgbClr val="000000"/>
                </a:solidFill>
                <a:cs typeface="LilyUPC" pitchFamily="34" charset="-34"/>
              </a:rPr>
              <a:pPr eaLnBrk="1" hangingPunct="1"/>
              <a:t>88</a:t>
            </a:fld>
            <a:endParaRPr lang="th-TH" sz="2600">
              <a:solidFill>
                <a:srgbClr val="000000"/>
              </a:solidFill>
              <a:cs typeface="LilyUPC" pitchFamily="34" charset="-34"/>
            </a:endParaRPr>
          </a:p>
        </p:txBody>
      </p:sp>
      <p:sp>
        <p:nvSpPr>
          <p:cNvPr id="222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6000" b="1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222212" name="Rectangle 3" descr="ลายเส้นบางทแยงมุมขึ้น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448800" cy="6858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th-TH" sz="660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				  </a:t>
            </a:r>
            <a:r>
              <a:rPr lang="th-TH" sz="480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			</a:t>
            </a:r>
          </a:p>
          <a:p>
            <a:pPr>
              <a:buFontTx/>
              <a:buNone/>
            </a:pPr>
            <a:r>
              <a:rPr lang="th-TH" sz="4800" b="1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 </a:t>
            </a:r>
            <a:endParaRPr lang="th-TH" sz="6600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952324" name="Rectangle 4"/>
          <p:cNvSpPr>
            <a:spLocks noChangeArrowheads="1"/>
          </p:cNvSpPr>
          <p:nvPr/>
        </p:nvSpPr>
        <p:spPr bwMode="auto">
          <a:xfrm>
            <a:off x="468314" y="549275"/>
            <a:ext cx="8424862" cy="575945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spcBef>
                <a:spcPct val="20000"/>
              </a:spcBef>
            </a:pPr>
            <a:endParaRPr lang="th-TH" sz="3200" b="1" dirty="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KodchiangUPC" pitchFamily="18" charset="-34"/>
              <a:sym typeface="Webdings" pitchFamily="18" charset="2"/>
            </a:endParaRPr>
          </a:p>
          <a:p>
            <a:pPr marL="342560" indent="-342560" eaLnBrk="0" hangingPunct="0"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8.</a:t>
            </a: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ต้องไม่กระทำการ หรือยอมให้ผู้อื่นกระทำการ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หาผลประโยชน์อันอาจทำให้เสียความเที่ยงธรรม  หรือ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เสื่อมเสียเกียรติศักดิ์ของ</a:t>
            </a:r>
            <a:r>
              <a:rPr lang="th-TH" sz="4000" b="1" u="sng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ตำแหน่งหน้าที่ราชการของตน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มาตรา 83(5)</a:t>
            </a:r>
            <a:r>
              <a:rPr lang="th-TH" sz="40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  </a:t>
            </a:r>
            <a:r>
              <a:rPr lang="th-TH" sz="24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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เที่ยงธรรม คือ เป็นธรรม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28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        </a:t>
            </a:r>
            <a:r>
              <a:rPr lang="th-TH" sz="44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24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</a:t>
            </a:r>
            <a:r>
              <a:rPr lang="th-TH" sz="28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3600" b="1" dirty="0"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“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เกียรติศักดิ์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3600" b="1" dirty="0"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”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ฐานะที่ได้รับการสรรเสริญ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   </a:t>
            </a:r>
            <a:r>
              <a:rPr lang="th-TH" sz="44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2400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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ดูที่ตำแหน่งหน้าที่ราชการของตน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endParaRPr lang="th-TH" sz="4000" b="1" dirty="0">
              <a:latin typeface="Angsana New" pitchFamily="18" charset="-34"/>
              <a:ea typeface="Arial Unicode MS" pitchFamily="34" charset="-128"/>
              <a:cs typeface="LilyUPC" pitchFamily="34" charset="-34"/>
              <a:sym typeface="Webdings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210" indent="-285469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186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59860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534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209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6883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5577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2319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44583C4F-B010-499A-A69A-DE0C86ED72B5}" type="slidenum">
              <a:rPr lang="en-US" sz="2600">
                <a:solidFill>
                  <a:srgbClr val="000000"/>
                </a:solidFill>
                <a:cs typeface="LilyUPC" pitchFamily="34" charset="-34"/>
              </a:rPr>
              <a:pPr eaLnBrk="1" hangingPunct="1"/>
              <a:t>89</a:t>
            </a:fld>
            <a:endParaRPr lang="th-TH" sz="2600">
              <a:solidFill>
                <a:srgbClr val="000000"/>
              </a:solidFill>
              <a:cs typeface="LilyUPC" pitchFamily="34" charset="-34"/>
            </a:endParaRPr>
          </a:p>
        </p:txBody>
      </p:sp>
      <p:sp>
        <p:nvSpPr>
          <p:cNvPr id="223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6000" b="1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223236" name="Rectangle 3" descr="25%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448800" cy="6858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th-TH" sz="6600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				  </a:t>
            </a:r>
            <a:r>
              <a:rPr lang="th-TH" sz="4800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			</a:t>
            </a:r>
          </a:p>
          <a:p>
            <a:pPr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 </a:t>
            </a:r>
            <a:endParaRPr lang="th-TH" sz="6600" dirty="0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223237" name="Rectangle 4" descr="ไม้วอลนัต"/>
          <p:cNvSpPr>
            <a:spLocks noChangeArrowheads="1"/>
          </p:cNvSpPr>
          <p:nvPr/>
        </p:nvSpPr>
        <p:spPr bwMode="auto">
          <a:xfrm>
            <a:off x="468314" y="836614"/>
            <a:ext cx="8424862" cy="4321175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ebdings" pitchFamily="18" charset="2"/>
              </a:rPr>
              <a:t>            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9. ต้องวางตนเป็นกลางทางการเมือง ในการปฏิบัติ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หน้าที่ราชการ  และในการปฏิบัติการอย่างอื่นที่เกี่ยวข้อง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กับประชาชนกับจะต้องปฏิบัติตามระเบียบของทางราชการ  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ว่าด้วย</a:t>
            </a:r>
            <a:r>
              <a:rPr lang="th-TH" sz="4000" b="1" u="sng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มารยาททางการเมือง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ของข้าราชการด้วย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มาตรา 82(9)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"/>
            <a:ext cx="9144000" cy="1196975"/>
          </a:xfrm>
          <a:noFill/>
        </p:spPr>
        <p:txBody>
          <a:bodyPr/>
          <a:lstStyle/>
          <a:p>
            <a:pPr marL="342560" lvl="0" indent="-342560" eaLnBrk="1" hangingPunct="1"/>
            <a:r>
              <a:rPr lang="th-TH" sz="4000" b="1" dirty="0" smtClean="0">
                <a:solidFill>
                  <a:srgbClr val="FFFFFF"/>
                </a:solidFill>
                <a:ea typeface="Cordia New"/>
                <a:cs typeface="TH SarabunIT๙"/>
              </a:rPr>
              <a:t/>
            </a:r>
            <a:br>
              <a:rPr lang="th-TH" sz="4000" b="1" dirty="0" smtClean="0">
                <a:solidFill>
                  <a:srgbClr val="FFFFFF"/>
                </a:solidFill>
                <a:ea typeface="Cordia New"/>
                <a:cs typeface="TH SarabunIT๙"/>
              </a:rPr>
            </a:br>
            <a:r>
              <a:rPr lang="th-TH" b="1" dirty="0" smtClean="0">
                <a:solidFill>
                  <a:srgbClr val="FFFFFF"/>
                </a:solidFill>
                <a:ea typeface="Cordia New"/>
                <a:cs typeface="TH SarabunIT๙"/>
              </a:rPr>
              <a:t>มติคณะรัฐมนตรี วันที่ </a:t>
            </a:r>
            <a:r>
              <a:rPr lang="th-TH" b="1" dirty="0">
                <a:solidFill>
                  <a:srgbClr val="FFFFFF"/>
                </a:solidFill>
                <a:ea typeface="Cordia New"/>
                <a:cs typeface="TH SarabunIT๙"/>
              </a:rPr>
              <a:t>13 สิงหาคม 2556 </a:t>
            </a:r>
            <a:r>
              <a:rPr lang="th-TH" b="1" dirty="0">
                <a:solidFill>
                  <a:srgbClr val="FFFFFF"/>
                </a:solidFill>
                <a:latin typeface="KodchiangUPC" pitchFamily="18" charset="-34"/>
                <a:ea typeface="+mn-ea"/>
                <a:cs typeface="KodchiangUPC" pitchFamily="18" charset="-34"/>
              </a:rPr>
              <a:t/>
            </a:r>
            <a:br>
              <a:rPr lang="th-TH" b="1" dirty="0">
                <a:solidFill>
                  <a:srgbClr val="FFFFFF"/>
                </a:solidFill>
                <a:latin typeface="KodchiangUPC" pitchFamily="18" charset="-34"/>
                <a:ea typeface="+mn-ea"/>
                <a:cs typeface="KodchiangUPC" pitchFamily="18" charset="-34"/>
              </a:rPr>
            </a:br>
            <a:endParaRPr lang="th-TH" b="1" dirty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661248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r>
              <a:rPr lang="th-TH" sz="4400" b="1" dirty="0" smtClean="0">
                <a:solidFill>
                  <a:schemeClr val="bg1"/>
                </a:solidFill>
                <a:ea typeface="Cordia New"/>
                <a:cs typeface="TH SarabunIT๙"/>
              </a:rPr>
              <a:t>        ให้</a:t>
            </a:r>
            <a:r>
              <a:rPr lang="th-TH" sz="4400" b="1" dirty="0">
                <a:solidFill>
                  <a:schemeClr val="bg1"/>
                </a:solidFill>
                <a:ea typeface="Cordia New"/>
                <a:cs typeface="TH SarabunIT๙"/>
              </a:rPr>
              <a:t>ผู้บังคับบัญชาปฏิบัติหน้าที่ในการรักษาวินัย</a:t>
            </a:r>
            <a:r>
              <a:rPr lang="th-TH" sz="4400" b="1" dirty="0" smtClean="0">
                <a:solidFill>
                  <a:schemeClr val="bg1"/>
                </a:solidFill>
                <a:ea typeface="Cordia New"/>
                <a:cs typeface="TH SarabunIT๙"/>
              </a:rPr>
              <a:t>ของ                 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400" b="1" dirty="0">
                <a:solidFill>
                  <a:schemeClr val="bg1"/>
                </a:solidFill>
                <a:ea typeface="Cordia New"/>
                <a:cs typeface="TH SarabunIT๙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ea typeface="Cordia New"/>
                <a:cs typeface="TH SarabunIT๙"/>
              </a:rPr>
              <a:t>     ผู้</a:t>
            </a:r>
            <a:r>
              <a:rPr lang="th-TH" sz="4400" b="1" dirty="0">
                <a:solidFill>
                  <a:schemeClr val="bg1"/>
                </a:solidFill>
                <a:ea typeface="Cordia New"/>
                <a:cs typeface="TH SarabunIT๙"/>
              </a:rPr>
              <a:t>อยู่ใต้บังคับบัญชาตามกฎหมายโดย</a:t>
            </a:r>
            <a:r>
              <a:rPr lang="th-TH" sz="4400" b="1" dirty="0" smtClean="0">
                <a:solidFill>
                  <a:schemeClr val="bg1"/>
                </a:solidFill>
                <a:ea typeface="Cordia New"/>
                <a:cs typeface="TH SarabunIT๙"/>
              </a:rPr>
              <a:t>เคร่งครัด และ              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400" b="1" dirty="0">
                <a:solidFill>
                  <a:schemeClr val="bg1"/>
                </a:solidFill>
                <a:ea typeface="Cordia New"/>
                <a:cs typeface="TH SarabunIT๙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ea typeface="Cordia New"/>
                <a:cs typeface="TH SarabunIT๙"/>
              </a:rPr>
              <a:t>     ให้</a:t>
            </a:r>
            <a:r>
              <a:rPr lang="th-TH" sz="4400" b="1" dirty="0">
                <a:solidFill>
                  <a:schemeClr val="bg1"/>
                </a:solidFill>
                <a:ea typeface="Cordia New"/>
                <a:cs typeface="TH SarabunIT๙"/>
              </a:rPr>
              <a:t>ถือ</a:t>
            </a:r>
            <a:r>
              <a:rPr lang="th-TH" sz="4400" b="1" dirty="0" smtClean="0">
                <a:solidFill>
                  <a:schemeClr val="bg1"/>
                </a:solidFill>
                <a:ea typeface="Cordia New"/>
                <a:cs typeface="TH SarabunIT๙"/>
              </a:rPr>
              <a:t>ว่าการ</a:t>
            </a:r>
            <a:r>
              <a:rPr lang="th-TH" sz="4400" b="1" dirty="0">
                <a:solidFill>
                  <a:schemeClr val="bg1"/>
                </a:solidFill>
                <a:ea typeface="Cordia New"/>
                <a:cs typeface="TH SarabunIT๙"/>
              </a:rPr>
              <a:t>ที่การรักษาวินัยของข้าราชการ</a:t>
            </a:r>
            <a:r>
              <a:rPr lang="th-TH" sz="4400" b="1" dirty="0" smtClean="0">
                <a:solidFill>
                  <a:schemeClr val="bg1"/>
                </a:solidFill>
                <a:ea typeface="Cordia New"/>
                <a:cs typeface="TH SarabunIT๙"/>
              </a:rPr>
              <a:t>มิได้ดี</a:t>
            </a:r>
            <a:r>
              <a:rPr lang="th-TH" sz="4400" b="1" dirty="0">
                <a:solidFill>
                  <a:schemeClr val="bg1"/>
                </a:solidFill>
                <a:ea typeface="Cordia New"/>
                <a:cs typeface="TH SarabunIT๙"/>
              </a:rPr>
              <a:t>ขึ้น </a:t>
            </a:r>
            <a:endParaRPr lang="th-TH" sz="4400" b="1" dirty="0" smtClean="0">
              <a:solidFill>
                <a:schemeClr val="bg1"/>
              </a:solidFill>
              <a:ea typeface="Cordia New"/>
              <a:cs typeface="TH SarabunIT๙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400" b="1" dirty="0">
                <a:solidFill>
                  <a:schemeClr val="bg1"/>
                </a:solidFill>
                <a:ea typeface="Cordia New"/>
                <a:cs typeface="TH SarabunIT๙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ea typeface="Cordia New"/>
                <a:cs typeface="TH SarabunIT๙"/>
              </a:rPr>
              <a:t>     ผู้บังคับบัญชามี</a:t>
            </a:r>
            <a:r>
              <a:rPr lang="th-TH" sz="4400" b="1" dirty="0">
                <a:solidFill>
                  <a:schemeClr val="bg1"/>
                </a:solidFill>
                <a:ea typeface="Cordia New"/>
                <a:cs typeface="TH SarabunIT๙"/>
              </a:rPr>
              <a:t>ส่วนรับผิดชอบ เพราะมิได้</a:t>
            </a:r>
            <a:r>
              <a:rPr lang="th-TH" sz="4400" b="1" dirty="0" smtClean="0">
                <a:solidFill>
                  <a:schemeClr val="bg1"/>
                </a:solidFill>
                <a:ea typeface="Cordia New"/>
                <a:cs typeface="TH SarabunIT๙"/>
              </a:rPr>
              <a:t>เสริมสร้าง             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400" b="1" dirty="0">
                <a:solidFill>
                  <a:schemeClr val="bg1"/>
                </a:solidFill>
                <a:ea typeface="Cordia New"/>
                <a:cs typeface="TH SarabunIT๙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ea typeface="Cordia New"/>
                <a:cs typeface="TH SarabunIT๙"/>
              </a:rPr>
              <a:t>     และ</a:t>
            </a:r>
            <a:r>
              <a:rPr lang="th-TH" sz="4400" b="1" dirty="0">
                <a:solidFill>
                  <a:schemeClr val="bg1"/>
                </a:solidFill>
                <a:ea typeface="Cordia New"/>
                <a:cs typeface="TH SarabunIT๙"/>
              </a:rPr>
              <a:t>พัฒนาให้ผู้</a:t>
            </a:r>
            <a:r>
              <a:rPr lang="th-TH" sz="4400" b="1" dirty="0" smtClean="0">
                <a:solidFill>
                  <a:schemeClr val="bg1"/>
                </a:solidFill>
                <a:ea typeface="Cordia New"/>
                <a:cs typeface="TH SarabunIT๙"/>
              </a:rPr>
              <a:t>อยู่ใต้</a:t>
            </a:r>
            <a:r>
              <a:rPr lang="th-TH" sz="4400" b="1" dirty="0">
                <a:solidFill>
                  <a:schemeClr val="bg1"/>
                </a:solidFill>
                <a:ea typeface="Cordia New"/>
                <a:cs typeface="TH SarabunIT๙"/>
              </a:rPr>
              <a:t>บังคับบัญชามีวินัย และ</a:t>
            </a:r>
            <a:r>
              <a:rPr lang="th-TH" sz="4400" b="1" dirty="0" smtClean="0">
                <a:solidFill>
                  <a:schemeClr val="bg1"/>
                </a:solidFill>
                <a:ea typeface="Cordia New"/>
                <a:cs typeface="TH SarabunIT๙"/>
              </a:rPr>
              <a:t>มิได้               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400" b="1" dirty="0">
                <a:solidFill>
                  <a:schemeClr val="bg1"/>
                </a:solidFill>
                <a:ea typeface="Cordia New"/>
                <a:cs typeface="TH SarabunIT๙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ea typeface="Cordia New"/>
                <a:cs typeface="TH SarabunIT๙"/>
              </a:rPr>
              <a:t>     ป้องกัน</a:t>
            </a:r>
            <a:r>
              <a:rPr lang="th-TH" sz="4400" b="1" dirty="0">
                <a:solidFill>
                  <a:schemeClr val="bg1"/>
                </a:solidFill>
                <a:ea typeface="Cordia New"/>
                <a:cs typeface="TH SarabunIT๙"/>
              </a:rPr>
              <a:t>มิให้ผู้อยู่ใต้บังคับบัญชากระทำผิดวินัย </a:t>
            </a:r>
            <a:r>
              <a:rPr lang="th-TH" sz="4400" b="1" dirty="0" smtClean="0">
                <a:solidFill>
                  <a:schemeClr val="bg1"/>
                </a:solidFill>
                <a:ea typeface="Cordia New"/>
                <a:cs typeface="TH SarabunIT๙"/>
              </a:rPr>
              <a:t>ซึ่ง  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th-TH" sz="4400" b="1" dirty="0">
                <a:solidFill>
                  <a:schemeClr val="bg1"/>
                </a:solidFill>
                <a:ea typeface="Cordia New"/>
                <a:cs typeface="TH SarabunIT๙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ea typeface="Cordia New"/>
                <a:cs typeface="TH SarabunIT๙"/>
              </a:rPr>
              <a:t>     ผู้บังคับบัญชา</a:t>
            </a:r>
            <a:r>
              <a:rPr lang="th-TH" sz="4400" b="1" dirty="0">
                <a:solidFill>
                  <a:schemeClr val="bg1"/>
                </a:solidFill>
                <a:ea typeface="Cordia New"/>
                <a:cs typeface="TH SarabunIT๙"/>
              </a:rPr>
              <a:t>อาจต้องรับผิดทางวินัยด้วย </a:t>
            </a:r>
            <a:r>
              <a:rPr lang="th-TH" sz="4400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167058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 autoUpdateAnimBg="0"/>
      <p:bldP spid="290819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210" indent="-285469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186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59860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5340" indent="-22837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209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68830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5577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2319" indent="-2283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69EFC2E7-B2B5-4F01-A01C-042FFF00F441}" type="slidenum">
              <a:rPr lang="en-US" sz="2600">
                <a:solidFill>
                  <a:srgbClr val="000000"/>
                </a:solidFill>
                <a:cs typeface="LilyUPC" pitchFamily="34" charset="-34"/>
              </a:rPr>
              <a:pPr eaLnBrk="1" hangingPunct="1"/>
              <a:t>90</a:t>
            </a:fld>
            <a:endParaRPr lang="th-TH" sz="2600">
              <a:solidFill>
                <a:srgbClr val="000000"/>
              </a:solidFill>
              <a:cs typeface="LilyUPC" pitchFamily="34" charset="-34"/>
            </a:endParaRPr>
          </a:p>
        </p:txBody>
      </p:sp>
      <p:sp>
        <p:nvSpPr>
          <p:cNvPr id="224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6000" b="1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224260" name="Rectangle 3" descr="25%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448800" cy="6858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th-TH" sz="6600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				  </a:t>
            </a:r>
            <a:r>
              <a:rPr lang="th-TH" sz="4800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			</a:t>
            </a:r>
          </a:p>
          <a:p>
            <a:pPr>
              <a:buFontTx/>
              <a:buNone/>
            </a:pPr>
            <a:r>
              <a:rPr lang="th-TH" sz="4800" b="1" dirty="0">
                <a:solidFill>
                  <a:schemeClr val="bg1"/>
                </a:solidFill>
                <a:latin typeface="Times New Roman" pitchFamily="18" charset="0"/>
                <a:cs typeface="KodchiangUPC" pitchFamily="18" charset="-34"/>
              </a:rPr>
              <a:t>      </a:t>
            </a:r>
            <a:endParaRPr lang="th-TH" sz="6600" dirty="0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954372" name="Rectangle 4" descr="ไม้วอลนัต"/>
          <p:cNvSpPr>
            <a:spLocks noChangeArrowheads="1"/>
          </p:cNvSpPr>
          <p:nvPr/>
        </p:nvSpPr>
        <p:spPr bwMode="auto">
          <a:xfrm>
            <a:off x="179388" y="260350"/>
            <a:ext cx="8964612" cy="6408738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3200" b="1" dirty="0">
                <a:solidFill>
                  <a:srgbClr val="FFDEBD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</a:t>
            </a:r>
            <a:r>
              <a:rPr lang="th-TH" sz="3200" b="1" dirty="0">
                <a:solidFill>
                  <a:srgbClr val="FFDEBD"/>
                </a:solidFill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44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การวางตนเป็นกลาง</a:t>
            </a:r>
            <a:r>
              <a:rPr lang="th-TH" sz="32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</a:t>
            </a:r>
            <a:r>
              <a:rPr lang="th-TH" sz="44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มาตรา 82(9)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32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1. วางตนเป็นกลางทางการเมือง ในการ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    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1.1  ปฏิบัติหน้าที่ราชการ  และ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      1. 2  ในการปฏิบัติการอย่างอื่นที่เกี่ยวข้อง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      </a:t>
            </a:r>
            <a:r>
              <a:rPr lang="th-TH" sz="3600" b="1" dirty="0" smtClean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กับประชาชน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2. จะต้องปฏิบัติตามระเบียบของทางราชการว่าด้วย   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</a:t>
            </a:r>
            <a:r>
              <a:rPr lang="th-TH" sz="4000" b="1" u="sng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มารยาททางการเมือง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ของข้าราชการ</a:t>
            </a:r>
            <a:r>
              <a:rPr lang="th-TH" sz="4000" b="1" dirty="0" err="1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พลเรือน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พ.ศ. 2499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เช่น.... 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2.1 ไม่ดำรงตำแหน่งในพรรคการเมือง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   2.2 ไม่ใช้สถานที่ราชการในกิจการทางการเมือง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   2.3 ไม่แต่งเครื่องแบบราชการไปร่วมประชุมพรรคการเมือง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endParaRPr lang="th-TH" sz="3600" b="1" dirty="0">
              <a:latin typeface="Angsana New" pitchFamily="18" charset="-34"/>
              <a:ea typeface="Arial Unicode MS" pitchFamily="34" charset="-128"/>
              <a:cs typeface="LilyUPC" pitchFamily="34" charset="-34"/>
              <a:sym typeface="Webdings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60" y="188914"/>
            <a:ext cx="8640763" cy="2879725"/>
          </a:xfr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th-TH" sz="4000" b="1" dirty="0">
                <a:solidFill>
                  <a:schemeClr val="bg1"/>
                </a:solidFill>
              </a:rPr>
              <a:t>  </a:t>
            </a:r>
            <a:br>
              <a:rPr lang="th-TH" sz="4000" b="1" dirty="0">
                <a:solidFill>
                  <a:schemeClr val="bg1"/>
                </a:solidFill>
              </a:rPr>
            </a:br>
            <a:r>
              <a:rPr lang="th-TH" sz="4000" b="1" dirty="0">
                <a:solidFill>
                  <a:schemeClr val="bg1"/>
                </a:solidFill>
              </a:rPr>
              <a:t>    พจนานุกรม</a:t>
            </a:r>
            <a:r>
              <a:rPr lang="en-US" sz="4000" b="1" dirty="0">
                <a:solidFill>
                  <a:schemeClr val="bg1"/>
                </a:solidFill>
              </a:rPr>
              <a:t> : </a:t>
            </a:r>
            <a:r>
              <a:rPr lang="th-TH" sz="4000" b="1" dirty="0">
                <a:solidFill>
                  <a:schemeClr val="bg1"/>
                </a:solidFill>
              </a:rPr>
              <a:t>ข้าราชการหรือพนักงานรัฐวิสาหกิจ</a:t>
            </a:r>
            <a:br>
              <a:rPr lang="th-TH" sz="4000" b="1" dirty="0">
                <a:solidFill>
                  <a:schemeClr val="bg1"/>
                </a:solidFill>
              </a:rPr>
            </a:br>
            <a:r>
              <a:rPr lang="th-TH" sz="4000" b="1" dirty="0">
                <a:solidFill>
                  <a:schemeClr val="bg1"/>
                </a:solidFill>
              </a:rPr>
              <a:t>           ที่มีอำนาจปกครองดูแลผู้ใต้บังคับบัญชา</a:t>
            </a:r>
            <a:br>
              <a:rPr lang="th-TH" sz="4000" b="1" dirty="0">
                <a:solidFill>
                  <a:schemeClr val="bg1"/>
                </a:solidFill>
              </a:rPr>
            </a:br>
            <a:r>
              <a:rPr lang="th-TH" sz="4000" b="1" dirty="0">
                <a:solidFill>
                  <a:schemeClr val="bg1"/>
                </a:solidFill>
              </a:rPr>
              <a:t> </a:t>
            </a:r>
            <a:r>
              <a:rPr lang="th-TH" sz="4000" b="1" dirty="0">
                <a:solidFill>
                  <a:srgbClr val="FFFF00"/>
                </a:solidFill>
                <a:cs typeface="LilyUPC" pitchFamily="34" charset="-34"/>
              </a:rPr>
              <a:t>อำนาจหน้าที่ </a:t>
            </a:r>
            <a:r>
              <a:rPr lang="en-US" sz="4000" b="1" dirty="0">
                <a:solidFill>
                  <a:srgbClr val="FFFF00"/>
                </a:solidFill>
                <a:cs typeface="LilyUPC" pitchFamily="34" charset="-34"/>
              </a:rPr>
              <a:t>: </a:t>
            </a:r>
            <a:r>
              <a:rPr lang="th-TH" sz="4000" b="1" dirty="0">
                <a:solidFill>
                  <a:srgbClr val="FFFF00"/>
                </a:solidFill>
                <a:cs typeface="LilyUPC" pitchFamily="34" charset="-34"/>
              </a:rPr>
              <a:t>ควบคุม กำกับ ดูแล สั่งการ และกลั่นกรอง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60" y="3284538"/>
            <a:ext cx="8640763" cy="3313112"/>
          </a:xfrm>
          <a:solidFill>
            <a:srgbClr val="CCFFCC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th-TH" sz="4800" b="1" dirty="0">
                <a:cs typeface="KodchiangUPC" pitchFamily="18" charset="-34"/>
              </a:rPr>
              <a:t>    </a:t>
            </a:r>
            <a:r>
              <a:rPr lang="th-TH" sz="4400" b="1" dirty="0">
                <a:cs typeface="KodchiangUPC" pitchFamily="18" charset="-34"/>
              </a:rPr>
              <a:t>             ผู้บังคับบัญชา มี 2 ประเภท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th-TH" sz="4400" b="1" dirty="0">
                <a:cs typeface="KodchiangUPC" pitchFamily="18" charset="-34"/>
              </a:rPr>
              <a:t>        </a:t>
            </a:r>
            <a:r>
              <a:rPr lang="th-TH" sz="4000" b="1" dirty="0">
                <a:cs typeface="KodchiangUPC" pitchFamily="18" charset="-34"/>
              </a:rPr>
              <a:t>1. </a:t>
            </a:r>
            <a:r>
              <a:rPr lang="th-TH" sz="4000" b="1" u="sng" dirty="0">
                <a:cs typeface="KodchiangUPC" pitchFamily="18" charset="-34"/>
              </a:rPr>
              <a:t>ผู้บังคับบัญชาตามกฎหมาย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h-TH" sz="4400" b="1" dirty="0">
                <a:cs typeface="KodchiangUPC" pitchFamily="18" charset="-34"/>
              </a:rPr>
              <a:t>        </a:t>
            </a:r>
            <a:r>
              <a:rPr lang="th-TH" sz="4000" b="1" dirty="0">
                <a:cs typeface="KodchiangUPC" pitchFamily="18" charset="-34"/>
              </a:rPr>
              <a:t> 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h-TH" sz="4000" b="1" dirty="0">
                <a:cs typeface="KodchiangUPC" pitchFamily="18" charset="-34"/>
              </a:rPr>
              <a:t>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4400" b="1" dirty="0">
                <a:cs typeface="KodchiangUPC" pitchFamily="18" charset="-34"/>
              </a:rPr>
              <a:t>        </a:t>
            </a:r>
            <a:endParaRPr lang="th-TH" sz="4400" b="1" dirty="0">
              <a:latin typeface="KodchiangUPC" pitchFamily="18" charset="-34"/>
              <a:cs typeface="LilyUPC" pitchFamily="34" charset="-34"/>
            </a:endParaRPr>
          </a:p>
        </p:txBody>
      </p:sp>
      <p:sp>
        <p:nvSpPr>
          <p:cNvPr id="500740" name="Rectangle 4"/>
          <p:cNvSpPr>
            <a:spLocks noChangeArrowheads="1"/>
          </p:cNvSpPr>
          <p:nvPr/>
        </p:nvSpPr>
        <p:spPr bwMode="auto">
          <a:xfrm>
            <a:off x="1692285" y="4508500"/>
            <a:ext cx="3527425" cy="865188"/>
          </a:xfrm>
          <a:prstGeom prst="rect">
            <a:avLst/>
          </a:prstGeom>
          <a:noFill/>
          <a:ln w="28575" algn="ctr">
            <a:solidFill>
              <a:srgbClr val="00FFFF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 anchor="ctr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(</a:t>
            </a:r>
            <a:r>
              <a:rPr lang="th-TH" sz="3600" b="1" dirty="0">
                <a:latin typeface="Angsana New" pitchFamily="18" charset="-34"/>
                <a:cs typeface="KodchiangUPC" pitchFamily="18" charset="-34"/>
              </a:rPr>
              <a:t>1) มีกฎหมายบัญญัติไว้</a:t>
            </a:r>
          </a:p>
        </p:txBody>
      </p:sp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1690690" y="5516563"/>
            <a:ext cx="5761037" cy="865187"/>
          </a:xfrm>
          <a:prstGeom prst="rect">
            <a:avLst/>
          </a:prstGeom>
          <a:noFill/>
          <a:ln w="28575" algn="ctr">
            <a:solidFill>
              <a:srgbClr val="00FFFF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 anchor="ctr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(</a:t>
            </a:r>
            <a:r>
              <a:rPr lang="th-TH" sz="3600" b="1" dirty="0">
                <a:latin typeface="Angsana New" pitchFamily="18" charset="-34"/>
                <a:cs typeface="KodchiangUPC" pitchFamily="18" charset="-34"/>
              </a:rPr>
              <a:t>2) ได้รับมอบหมายจาก ผบ.ที่มีอำนาจสั่งบรรจุ</a:t>
            </a: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2484439" y="476260"/>
            <a:ext cx="4464050" cy="504825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0" tIns="45679" rIns="91350" bIns="45679" anchor="ctr"/>
          <a:lstStyle/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5400" b="1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t>ผู้บังคับบัญชา คือ</a:t>
            </a:r>
          </a:p>
        </p:txBody>
      </p:sp>
    </p:spTree>
    <p:extLst>
      <p:ext uri="{BB962C8B-B14F-4D97-AF65-F5344CB8AC3E}">
        <p14:creationId xmlns:p14="http://schemas.microsoft.com/office/powerpoint/2010/main" xmlns="" val="214814595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0" grpId="0" animBg="1"/>
      <p:bldP spid="500741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"/>
            <a:ext cx="9144000" cy="76057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endParaRPr lang="th-TH" sz="4000" b="1" dirty="0">
              <a:solidFill>
                <a:schemeClr val="bg1"/>
              </a:solidFill>
              <a:cs typeface="KodchiangUPC" pitchFamily="18" charset="-34"/>
            </a:endParaRPr>
          </a:p>
          <a:p>
            <a:pPr>
              <a:lnSpc>
                <a:spcPct val="75000"/>
              </a:lnSpc>
              <a:buFontTx/>
              <a:buNone/>
            </a:pPr>
            <a:r>
              <a:rPr lang="th-TH" sz="4000" b="1" dirty="0">
                <a:cs typeface="KodchiangUPC" pitchFamily="18" charset="-34"/>
              </a:rPr>
              <a:t>                    </a:t>
            </a:r>
            <a:r>
              <a:rPr lang="th-TH" sz="4800" b="1" u="sng" dirty="0">
                <a:solidFill>
                  <a:schemeClr val="bg1"/>
                </a:solidFill>
                <a:cs typeface="KodchiangUPC" pitchFamily="18" charset="-34"/>
              </a:rPr>
              <a:t>ผู้บังคับบัญชาที่กฎหมายบัญญัติไว้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          ตาม พ.ร.บ.ระเบียบบริหารราชการแผ่นดิน พ.ศ.</a:t>
            </a:r>
            <a:r>
              <a:rPr lang="en-US" sz="4000" b="1" dirty="0">
                <a:solidFill>
                  <a:schemeClr val="bg1"/>
                </a:solidFill>
                <a:cs typeface="KodchiangUPC" pitchFamily="18" charset="-34"/>
              </a:rPr>
              <a:t>2534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sz="4000" b="1" dirty="0">
                <a:solidFill>
                  <a:schemeClr val="bg1"/>
                </a:solidFill>
                <a:cs typeface="KodchiangUPC" pitchFamily="18" charset="-34"/>
              </a:rPr>
              <a:t>                       **************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sz="4000" b="1" dirty="0">
                <a:solidFill>
                  <a:schemeClr val="bg1"/>
                </a:solidFill>
                <a:cs typeface="KodchiangUPC" pitchFamily="18" charset="-34"/>
              </a:rPr>
              <a:t>      -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มาตรา </a:t>
            </a:r>
            <a:r>
              <a:rPr lang="en-US" sz="4000" b="1" dirty="0">
                <a:solidFill>
                  <a:schemeClr val="bg1"/>
                </a:solidFill>
                <a:cs typeface="KodchiangUPC" pitchFamily="18" charset="-34"/>
              </a:rPr>
              <a:t>21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(กรณี  ปลัดกระทรวงฯ)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</a:t>
            </a:r>
            <a:r>
              <a:rPr lang="en-US" sz="4000" b="1" dirty="0">
                <a:solidFill>
                  <a:schemeClr val="bg1"/>
                </a:solidFill>
                <a:cs typeface="KodchiangUPC" pitchFamily="18" charset="-34"/>
              </a:rPr>
              <a:t>   -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มาตรา </a:t>
            </a:r>
            <a:r>
              <a:rPr lang="en-US" sz="4000" b="1" dirty="0">
                <a:solidFill>
                  <a:schemeClr val="bg1"/>
                </a:solidFill>
                <a:cs typeface="KodchiangUPC" pitchFamily="18" charset="-34"/>
              </a:rPr>
              <a:t>32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(กรณี อธิบดี/รองอธิบดี)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sz="4000" b="1" dirty="0">
                <a:solidFill>
                  <a:schemeClr val="bg1"/>
                </a:solidFill>
                <a:cs typeface="KodchiangUPC" pitchFamily="18" charset="-34"/>
              </a:rPr>
              <a:t>      -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มาตรา </a:t>
            </a:r>
            <a:r>
              <a:rPr lang="en-US" sz="4000" b="1" dirty="0">
                <a:solidFill>
                  <a:schemeClr val="bg1"/>
                </a:solidFill>
                <a:cs typeface="KodchiangUPC" pitchFamily="18" charset="-34"/>
              </a:rPr>
              <a:t>33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วรรคสอง (กรณี ผอ.กอง/สำนัก/หน.ส่วนราชการ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      ของ </a:t>
            </a:r>
            <a:r>
              <a:rPr lang="th-TH" sz="4000" b="1" dirty="0" err="1">
                <a:solidFill>
                  <a:schemeClr val="bg1"/>
                </a:solidFill>
                <a:cs typeface="KodchiangUPC" pitchFamily="18" charset="-34"/>
              </a:rPr>
              <a:t>สป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./กรม )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sz="4000" b="1" dirty="0">
                <a:solidFill>
                  <a:schemeClr val="bg1"/>
                </a:solidFill>
                <a:cs typeface="KodchiangUPC" pitchFamily="18" charset="-34"/>
              </a:rPr>
              <a:t>      -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มาตรา </a:t>
            </a:r>
            <a:r>
              <a:rPr lang="en-US" sz="4000" b="1" dirty="0">
                <a:solidFill>
                  <a:schemeClr val="bg1"/>
                </a:solidFill>
                <a:cs typeface="KodchiangUPC" pitchFamily="18" charset="-34"/>
              </a:rPr>
              <a:t> 54 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(กรณี ผวจ.) 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sz="4000" b="1" dirty="0">
                <a:solidFill>
                  <a:schemeClr val="bg1"/>
                </a:solidFill>
                <a:cs typeface="KodchiangUPC" pitchFamily="18" charset="-34"/>
              </a:rPr>
              <a:t>      -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มาตรา </a:t>
            </a:r>
            <a:r>
              <a:rPr lang="en-US" sz="4000" b="1" dirty="0">
                <a:solidFill>
                  <a:schemeClr val="bg1"/>
                </a:solidFill>
                <a:cs typeface="KodchiangUPC" pitchFamily="18" charset="-34"/>
              </a:rPr>
              <a:t>55 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และมาตรา 60(2)  ( กรณี นพ.</a:t>
            </a:r>
            <a:r>
              <a:rPr lang="th-TH" sz="4000" b="1" dirty="0" err="1">
                <a:solidFill>
                  <a:schemeClr val="bg1"/>
                </a:solidFill>
                <a:cs typeface="KodchiangUPC" pitchFamily="18" charset="-34"/>
              </a:rPr>
              <a:t>สสจ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.) </a:t>
            </a:r>
            <a:endParaRPr lang="en-US" sz="4000" b="1" dirty="0">
              <a:solidFill>
                <a:schemeClr val="bg1"/>
              </a:solidFill>
              <a:cs typeface="KodchiangUPC" pitchFamily="18" charset="-34"/>
            </a:endParaRPr>
          </a:p>
          <a:p>
            <a:pPr>
              <a:lnSpc>
                <a:spcPct val="65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   - มาตรา 62 (กรณี นอ.)</a:t>
            </a:r>
            <a:endParaRPr lang="en-US" sz="4000" b="1" dirty="0">
              <a:solidFill>
                <a:schemeClr val="bg1"/>
              </a:solidFill>
              <a:cs typeface="KodchiangUPC" pitchFamily="18" charset="-34"/>
            </a:endParaRPr>
          </a:p>
          <a:p>
            <a:pPr>
              <a:lnSpc>
                <a:spcPct val="65000"/>
              </a:lnSpc>
              <a:buFontTx/>
              <a:buNone/>
            </a:pPr>
            <a:r>
              <a:rPr lang="en-US" sz="4000" b="1" dirty="0">
                <a:solidFill>
                  <a:schemeClr val="bg1"/>
                </a:solidFill>
                <a:cs typeface="KodchiangUPC" pitchFamily="18" charset="-34"/>
              </a:rPr>
              <a:t>      -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มาตรา </a:t>
            </a:r>
            <a:r>
              <a:rPr lang="en-US" sz="4000" b="1" dirty="0">
                <a:solidFill>
                  <a:schemeClr val="bg1"/>
                </a:solidFill>
                <a:cs typeface="KodchiangUPC" pitchFamily="18" charset="-34"/>
              </a:rPr>
              <a:t>63  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และมาตรา 66 (2) (กรณี  </a:t>
            </a:r>
            <a:r>
              <a:rPr lang="th-TH" sz="4000" b="1" dirty="0" err="1">
                <a:solidFill>
                  <a:schemeClr val="bg1"/>
                </a:solidFill>
                <a:cs typeface="KodchiangUPC" pitchFamily="18" charset="-34"/>
              </a:rPr>
              <a:t>สสอ</a:t>
            </a: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.)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th-TH" sz="4000" b="1" dirty="0">
                <a:solidFill>
                  <a:schemeClr val="bg1"/>
                </a:solidFill>
                <a:cs typeface="KodchiangUPC" pitchFamily="18" charset="-34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52045564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60000"/>
              </a:lnSpc>
              <a:buFontTx/>
              <a:buNone/>
              <a:defRPr/>
            </a:pPr>
            <a:endParaRPr lang="th-TH" sz="4400" b="1" dirty="0">
              <a:solidFill>
                <a:schemeClr val="bg1"/>
              </a:solidFill>
              <a:cs typeface="Kodchiang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            </a:t>
            </a:r>
            <a:r>
              <a:rPr lang="th-TH" sz="4000" b="1" u="sng" dirty="0">
                <a:solidFill>
                  <a:schemeClr val="bg1"/>
                </a:solidFill>
                <a:cs typeface="+mj-cs"/>
              </a:rPr>
              <a:t>ผู้บังคับบัญชาที่ได้รับมอบหมายฯ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>
                <a:solidFill>
                  <a:schemeClr val="bg1"/>
                </a:solidFill>
                <a:cs typeface="+mj-cs"/>
              </a:rPr>
              <a:t>     ตาม ม.</a:t>
            </a:r>
            <a:r>
              <a:rPr lang="en-US" sz="4000" b="1" dirty="0">
                <a:solidFill>
                  <a:schemeClr val="bg1"/>
                </a:solidFill>
                <a:cs typeface="+mj-cs"/>
              </a:rPr>
              <a:t>49 </a:t>
            </a:r>
            <a:r>
              <a:rPr lang="th-TH" sz="4000" b="1" dirty="0">
                <a:solidFill>
                  <a:schemeClr val="bg1"/>
                </a:solidFill>
                <a:cs typeface="+mj-cs"/>
              </a:rPr>
              <a:t>พรบ.ระเบียบข้าราชการพลเรือน พ.ศ.</a:t>
            </a:r>
            <a:r>
              <a:rPr lang="en-US" sz="4000" b="1" dirty="0">
                <a:solidFill>
                  <a:schemeClr val="bg1"/>
                </a:solidFill>
                <a:cs typeface="+mj-cs"/>
              </a:rPr>
              <a:t>2551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sz="4000" b="1" dirty="0">
                <a:solidFill>
                  <a:schemeClr val="bg1"/>
                </a:solidFill>
                <a:cs typeface="+mj-cs"/>
              </a:rPr>
              <a:t>    </a:t>
            </a:r>
            <a:r>
              <a:rPr lang="th-TH" sz="4000" b="1" dirty="0">
                <a:solidFill>
                  <a:schemeClr val="bg1"/>
                </a:solidFill>
                <a:cs typeface="+mj-cs"/>
              </a:rPr>
              <a:t>คำสั่ง สป.ที่ </a:t>
            </a:r>
            <a:r>
              <a:rPr lang="en-US" sz="4000" b="1" dirty="0">
                <a:solidFill>
                  <a:schemeClr val="bg1"/>
                </a:solidFill>
                <a:cs typeface="+mj-cs"/>
              </a:rPr>
              <a:t>315</a:t>
            </a:r>
            <a:r>
              <a:rPr lang="th-TH" sz="4000" b="1" dirty="0">
                <a:solidFill>
                  <a:schemeClr val="bg1"/>
                </a:solidFill>
                <a:cs typeface="+mj-cs"/>
              </a:rPr>
              <a:t>/</a:t>
            </a:r>
            <a:r>
              <a:rPr lang="en-US" sz="4000" b="1" dirty="0">
                <a:solidFill>
                  <a:schemeClr val="bg1"/>
                </a:solidFill>
                <a:cs typeface="+mj-cs"/>
              </a:rPr>
              <a:t>2555</a:t>
            </a:r>
            <a:r>
              <a:rPr lang="th-TH" sz="4000" b="1" dirty="0">
                <a:solidFill>
                  <a:schemeClr val="bg1"/>
                </a:solidFill>
                <a:cs typeface="+mj-cs"/>
              </a:rPr>
              <a:t> ลงวันที่ </a:t>
            </a:r>
            <a:r>
              <a:rPr lang="en-US" sz="4000" b="1" dirty="0">
                <a:solidFill>
                  <a:schemeClr val="bg1"/>
                </a:solidFill>
                <a:cs typeface="+mj-cs"/>
              </a:rPr>
              <a:t>17 </a:t>
            </a:r>
            <a:r>
              <a:rPr lang="th-TH" sz="4000" b="1" dirty="0">
                <a:solidFill>
                  <a:schemeClr val="bg1"/>
                </a:solidFill>
                <a:cs typeface="+mj-cs"/>
              </a:rPr>
              <a:t>กุมภาพันธ์ </a:t>
            </a:r>
            <a:r>
              <a:rPr lang="en-US" sz="4000" b="1" dirty="0">
                <a:solidFill>
                  <a:schemeClr val="bg1"/>
                </a:solidFill>
                <a:cs typeface="+mj-cs"/>
              </a:rPr>
              <a:t>2555</a:t>
            </a:r>
            <a:endParaRPr lang="th-TH" sz="4000" b="1" dirty="0">
              <a:solidFill>
                <a:schemeClr val="bg1"/>
              </a:solidFill>
              <a:cs typeface="+mj-cs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     </a:t>
            </a:r>
            <a:r>
              <a:rPr lang="th-TH" sz="4800" b="1" dirty="0">
                <a:solidFill>
                  <a:srgbClr val="FFFF00"/>
                </a:solidFill>
                <a:cs typeface="KodchiangUPC" pitchFamily="18" charset="-34"/>
              </a:rPr>
              <a:t>(สั่งมอบหมายให้เป็น ผบ.ข้าราชการ/</a:t>
            </a:r>
            <a:r>
              <a:rPr lang="th-TH" sz="4800" b="1" dirty="0">
                <a:solidFill>
                  <a:srgbClr val="FF0066"/>
                </a:solidFill>
                <a:cs typeface="KodchiangUPC" pitchFamily="18" charset="-34"/>
              </a:rPr>
              <a:t>ลูกจ้าง</a:t>
            </a:r>
            <a:r>
              <a:rPr lang="th-TH" sz="4800" b="1" dirty="0">
                <a:solidFill>
                  <a:srgbClr val="FFFF00"/>
                </a:solidFill>
                <a:cs typeface="KodchiangUPC" pitchFamily="18" charset="-34"/>
              </a:rPr>
              <a:t>)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800" b="1" dirty="0">
                <a:solidFill>
                  <a:srgbClr val="FFFF00"/>
                </a:solidFill>
                <a:cs typeface="KodchiangUPC" pitchFamily="18" charset="-34"/>
              </a:rPr>
              <a:t>               - ผอ.วิทยาลัย สังกัด สบช.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800" b="1" dirty="0">
                <a:solidFill>
                  <a:srgbClr val="FFFF00"/>
                </a:solidFill>
                <a:cs typeface="KodchiangUPC" pitchFamily="18" charset="-34"/>
              </a:rPr>
              <a:t>               - ผอ.รพช/รพท/รพศ.ของ สป.</a:t>
            </a:r>
            <a:r>
              <a:rPr lang="th-TH" sz="4800" b="1" dirty="0">
                <a:cs typeface="KodchiangUPC" pitchFamily="18" charset="-34"/>
              </a:rPr>
              <a:t> 1.2</a:t>
            </a:r>
            <a:r>
              <a:rPr lang="th-TH" sz="4800" b="1" dirty="0">
                <a:latin typeface="KodchiangUPC" pitchFamily="18" charset="-34"/>
                <a:cs typeface="KodchiangUPC" pitchFamily="18" charset="-34"/>
              </a:rPr>
              <a:t> </a:t>
            </a:r>
            <a:endParaRPr lang="th-TH" sz="4800" b="1" u="sng" dirty="0">
              <a:solidFill>
                <a:schemeClr val="bg1"/>
              </a:solidFill>
              <a:cs typeface="Kodchiang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  2. </a:t>
            </a:r>
            <a:r>
              <a:rPr lang="th-TH" sz="4800" b="1" u="sng" dirty="0">
                <a:solidFill>
                  <a:schemeClr val="bg1"/>
                </a:solidFill>
                <a:cs typeface="KodchiangUPC" pitchFamily="18" charset="-34"/>
              </a:rPr>
              <a:t>ผู้บังคับบัญชาตามมาตรฐานกำหนด</a:t>
            </a:r>
            <a:r>
              <a:rPr lang="th-TH" sz="4800" b="1" u="sng" dirty="0" err="1">
                <a:solidFill>
                  <a:schemeClr val="bg1"/>
                </a:solidFill>
                <a:cs typeface="KodchiangUPC" pitchFamily="18" charset="-34"/>
              </a:rPr>
              <a:t>ตำแหน่ง</a:t>
            </a:r>
            <a:r>
              <a:rPr lang="th-TH" sz="4800" b="1" u="sng" dirty="0" err="1">
                <a:cs typeface="KodchiangUPC" pitchFamily="18" charset="-34"/>
              </a:rPr>
              <a:t>น</a:t>
            </a:r>
            <a:r>
              <a:rPr lang="th-TH" sz="4800" b="1" u="sng" dirty="0">
                <a:cs typeface="KodchiangUPC" pitchFamily="18" charset="-34"/>
              </a:rPr>
              <a:t>                --</a:t>
            </a:r>
            <a:r>
              <a:rPr lang="en-US" sz="4800" b="1" u="sng" dirty="0">
                <a:cs typeface="KodchiangUPC" pitchFamily="18" charset="-34"/>
              </a:rPr>
              <a:t>-</a:t>
            </a:r>
            <a:r>
              <a:rPr lang="th-TH" sz="4800" b="1" dirty="0">
                <a:solidFill>
                  <a:srgbClr val="FFFF00"/>
                </a:solidFill>
                <a:cs typeface="KodchiangUPC" pitchFamily="18" charset="-34"/>
              </a:rPr>
              <a:t>    - ผอ.หรือหัวหน้า กลุ่ม/กลุ่มงาน/ฝ่าย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800" b="1" dirty="0">
                <a:solidFill>
                  <a:srgbClr val="FFFF00"/>
                </a:solidFill>
                <a:cs typeface="KodchiangUPC" pitchFamily="18" charset="-34"/>
              </a:rPr>
              <a:t>            - หัวหน้าพยาบาล/หัวหน้า สอ.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endParaRPr lang="th-TH" sz="4800" b="1" dirty="0">
              <a:solidFill>
                <a:srgbClr val="FFFF00"/>
              </a:solidFill>
              <a:cs typeface="KodchiangUPC" pitchFamily="18" charset="-34"/>
            </a:endParaRPr>
          </a:p>
          <a:p>
            <a:pPr>
              <a:lnSpc>
                <a:spcPct val="55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/>
                </a:solidFill>
                <a:cs typeface="KodchiangUPC" pitchFamily="18" charset="-34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1461748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z="6000" b="1">
              <a:cs typeface="KodchiangUPC" pitchFamily="18" charset="-34"/>
            </a:endParaRP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323850" y="188913"/>
            <a:ext cx="8569325" cy="6264275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           </a:t>
            </a: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1. </a:t>
            </a: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ต้องปฏิบัติตาม</a:t>
            </a:r>
            <a:r>
              <a:rPr lang="th-TH" sz="4000" b="1" u="sng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คำสั่งของผู้บังคับบัญชา</a:t>
            </a: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ซึ่งสั่ง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ในหน้าที่ราชการ</a:t>
            </a:r>
            <a:r>
              <a:rPr lang="th-TH" sz="4000" b="1" u="sng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โดยชอบด้วยกฎหมายและระเบียบของ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</a:t>
            </a:r>
            <a:r>
              <a:rPr lang="th-TH" sz="4000" b="1" u="sng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ทางราชการ</a:t>
            </a: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โดยไม่ขัดขืนหรือหลีกเลี่ยง  แต่ถ้าเห็นว่า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การปฏิบัติตามคำสั่งนั้น    จะทำให้เสียหายแก่ราชการ  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หรือ จะเป็นการไม่รักษาประโยชน์ของทางราชการ  จะ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ต้องเสนอความเห็น</a:t>
            </a:r>
            <a:r>
              <a:rPr lang="th-TH" sz="4000" b="1" u="sng">
                <a:solidFill>
                  <a:srgbClr val="66FF33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เป็นหนังสือทันที</a:t>
            </a:r>
            <a:r>
              <a:rPr lang="th-TH" sz="4000" b="1">
                <a:solidFill>
                  <a:srgbClr val="66FF33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</a:t>
            </a: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เพื่อให้ผู้บังคับ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บัญชาทบทวนคำสั่งนั้น   และเมื่อได้เสนอความเห็นแล้ว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</a:t>
            </a:r>
            <a:r>
              <a:rPr lang="th-TH" sz="4000" b="1">
                <a:solidFill>
                  <a:srgbClr val="66FF33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ถ้าผู้บังคับบัญชายืนยัน</a:t>
            </a: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ให้ปฏิบัติตามคำสั่งเดิม  ผู้อยู่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ใต้บังคับบัญชาต้องปฏิบัติตาม  มาตรา 82(4)</a:t>
            </a:r>
            <a:r>
              <a:rPr lang="th-TH" sz="4000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 descr="ไม้วอลนัต"/>
          <p:cNvSpPr>
            <a:spLocks noChangeArrowheads="1"/>
          </p:cNvSpPr>
          <p:nvPr/>
        </p:nvSpPr>
        <p:spPr bwMode="auto">
          <a:xfrm>
            <a:off x="250826" y="260350"/>
            <a:ext cx="8642350" cy="6408738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  </a:t>
            </a:r>
            <a:r>
              <a:rPr lang="th-TH" sz="3200" b="1" dirty="0" smtClean="0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/>
            </a:r>
            <a:br>
              <a:rPr lang="th-TH" sz="3200" b="1" dirty="0" smtClean="0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</a:br>
            <a:r>
              <a:rPr lang="th-TH" sz="2800" b="1" dirty="0" smtClean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</a:t>
            </a:r>
            <a:r>
              <a:rPr lang="th-TH" sz="3200" b="1" dirty="0" smtClean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 </a:t>
            </a: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ระเบียบแบบแผนของทางราชการ ตาม ม. 82(2)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   </a:t>
            </a:r>
            <a:r>
              <a:rPr lang="th-TH" sz="3200" b="1" dirty="0">
                <a:solidFill>
                  <a:srgbClr val="FFFFFF"/>
                </a:solidFill>
                <a:cs typeface="KodchiangUPC" pitchFamily="18" charset="-34"/>
              </a:rPr>
              <a:t>“</a:t>
            </a:r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</a:t>
            </a:r>
            <a:r>
              <a:rPr lang="th-TH" sz="3600" b="1" u="sng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แบบแผน</a:t>
            </a:r>
            <a:r>
              <a:rPr lang="th-TH" sz="3200" b="1" dirty="0">
                <a:solidFill>
                  <a:srgbClr val="FFFFFF"/>
                </a:solidFill>
                <a:cs typeface="KodchiangUPC" pitchFamily="18" charset="-34"/>
              </a:rPr>
              <a:t>”</a:t>
            </a:r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</a:t>
            </a: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คือขนบธรรมเนียมที่กำหนดไว้ หรือเคย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                </a:t>
            </a:r>
            <a:r>
              <a:rPr lang="th-TH" sz="3600" b="1" dirty="0" smtClean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</a:t>
            </a: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ประพฤติปฏิบัติสืบต่อกันมา</a:t>
            </a:r>
            <a:endParaRPr lang="th-TH" sz="3600" b="1" dirty="0">
              <a:solidFill>
                <a:srgbClr val="FFFFFF"/>
              </a:solidFill>
              <a:latin typeface="Angsana New" pitchFamily="18" charset="-34"/>
              <a:cs typeface="KodchiangUPC" pitchFamily="18" charset="-34"/>
              <a:sym typeface="Wingdings" pitchFamily="2" charset="2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28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             </a:t>
            </a: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1. เป็นระเบียบแบบแผนของทางราชการทั่วไป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      2. กำหนดหน้าที่ทั่วไปที่ทุกคนต้องปฏิบัติตาม 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      3. ไม่จำเป็นต้องกำหนดไว้เป็นลายลักษณ์อักษร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          </a:t>
            </a:r>
            <a:r>
              <a:rPr lang="th-TH" sz="36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28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</a:t>
            </a:r>
            <a:r>
              <a:rPr lang="th-TH" sz="3600" dirty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</a:rPr>
              <a:t> </a:t>
            </a:r>
            <a:r>
              <a:rPr lang="th-TH" sz="3600" b="1" dirty="0" smtClean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</a:rPr>
              <a:t>แบบแผนการปฏิบัติตามคำสั่งของหัวหน้า</a:t>
            </a:r>
            <a:endParaRPr lang="th-TH" sz="3600" b="1" dirty="0">
              <a:solidFill>
                <a:srgbClr val="00FFFF"/>
              </a:solidFill>
              <a:latin typeface="Angsana New" pitchFamily="18" charset="-34"/>
              <a:cs typeface="KodchiangUPC" pitchFamily="18" charset="-34"/>
            </a:endParaRP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</a:rPr>
              <a:t>              </a:t>
            </a:r>
            <a:r>
              <a:rPr lang="th-TH" sz="3600" b="1" dirty="0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</a:rPr>
              <a:t> </a:t>
            </a:r>
            <a:endParaRPr lang="th-TH" sz="3600" b="1" dirty="0">
              <a:solidFill>
                <a:srgbClr val="00FFFF"/>
              </a:solidFill>
              <a:latin typeface="Angsana New" pitchFamily="18" charset="-34"/>
              <a:cs typeface="KodchiangUPC" pitchFamily="18" charset="-34"/>
              <a:sym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96321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z="6000" b="1">
              <a:cs typeface="KodchiangUPC" pitchFamily="18" charset="-34"/>
            </a:endParaRPr>
          </a:p>
        </p:txBody>
      </p:sp>
      <p:sp>
        <p:nvSpPr>
          <p:cNvPr id="968708" name="Rectangle 4"/>
          <p:cNvSpPr>
            <a:spLocks noChangeArrowheads="1"/>
          </p:cNvSpPr>
          <p:nvPr/>
        </p:nvSpPr>
        <p:spPr bwMode="auto">
          <a:xfrm>
            <a:off x="250826" y="260351"/>
            <a:ext cx="8893175" cy="6264275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  </a:t>
            </a: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2. ต้องไม่</a:t>
            </a:r>
            <a:r>
              <a:rPr lang="th-TH" sz="4000" b="1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รายงานเท็จต่อผู้บังคับบัญชา</a:t>
            </a: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การ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รายงานโดย</a:t>
            </a:r>
            <a:r>
              <a:rPr lang="th-TH" sz="4000" b="1">
                <a:solidFill>
                  <a:srgbClr val="99FF33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ปกปิดข้อความซึ่งควรต้องแจ้ง</a:t>
            </a: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ถือว่า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เป็นรายงานเท็จด้วย มาตรา 83(1)</a:t>
            </a:r>
          </a:p>
          <a:p>
            <a:pPr marL="342560" indent="-342560" eaLnBrk="0" hangingPunct="0">
              <a:lnSpc>
                <a:spcPct val="90000"/>
              </a:lnSpc>
              <a:spcBef>
                <a:spcPct val="20000"/>
              </a:spcBef>
            </a:pP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    </a:t>
            </a:r>
            <a:r>
              <a:rPr lang="th-TH" sz="2800" b="1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</a:t>
            </a:r>
            <a:r>
              <a:rPr lang="th-TH" sz="3200" b="1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4000" b="1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รายงาน  คือบอก ชี้แจงข้อเท็จจริง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000" b="1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           ที่ได้รู้เห็น หรือที่ทราบมา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    </a:t>
            </a:r>
            <a:r>
              <a:rPr lang="th-TH" sz="28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</a:t>
            </a:r>
            <a:r>
              <a:rPr lang="th-TH" sz="440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40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รายงานเท็จ คือ...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             </a:t>
            </a:r>
            <a:r>
              <a:rPr lang="th-TH" sz="28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</a:t>
            </a:r>
            <a:r>
              <a:rPr lang="th-TH" sz="36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รายงานไม่เป็นความจริง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36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             </a:t>
            </a:r>
            <a:r>
              <a:rPr lang="th-TH" sz="28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ingdings" pitchFamily="2" charset="2"/>
              </a:rPr>
              <a:t></a:t>
            </a:r>
            <a:r>
              <a:rPr lang="th-TH" sz="440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36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รายงาน โดยปกปิดข้อความ         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36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             ซึ่งควรต้องบอก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z="6000" b="1">
              <a:cs typeface="KodchiangUPC" pitchFamily="18" charset="-34"/>
            </a:endParaRPr>
          </a:p>
        </p:txBody>
      </p:sp>
      <p:sp>
        <p:nvSpPr>
          <p:cNvPr id="232451" name="Rectangle 3" descr="50%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h-TH" sz="6600" dirty="0">
                <a:solidFill>
                  <a:schemeClr val="bg1"/>
                </a:solidFill>
                <a:cs typeface="KodchiangUPC" pitchFamily="18" charset="-34"/>
              </a:rPr>
              <a:t>				  </a:t>
            </a:r>
            <a:r>
              <a:rPr lang="th-TH" sz="4800" dirty="0">
                <a:solidFill>
                  <a:schemeClr val="bg1"/>
                </a:solidFill>
                <a:cs typeface="KodchiangUPC" pitchFamily="18" charset="-34"/>
              </a:rPr>
              <a:t>			</a:t>
            </a:r>
          </a:p>
          <a:p>
            <a:pPr>
              <a:buFontTx/>
              <a:buNone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   </a:t>
            </a:r>
            <a:endParaRPr lang="th-TH" sz="6600" dirty="0">
              <a:cs typeface="KodchiangUPC" pitchFamily="18" charset="-34"/>
            </a:endParaRPr>
          </a:p>
        </p:txBody>
      </p:sp>
      <p:sp>
        <p:nvSpPr>
          <p:cNvPr id="969732" name="Rectangle 4"/>
          <p:cNvSpPr>
            <a:spLocks noChangeArrowheads="1"/>
          </p:cNvSpPr>
          <p:nvPr/>
        </p:nvSpPr>
        <p:spPr bwMode="auto">
          <a:xfrm>
            <a:off x="250825" y="333385"/>
            <a:ext cx="8569325" cy="6048375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endParaRPr lang="th-TH" sz="3200" b="1" dirty="0">
              <a:solidFill>
                <a:srgbClr val="000000"/>
              </a:solidFill>
              <a:latin typeface="Angsana New" pitchFamily="18" charset="-34"/>
              <a:cs typeface="KodchiangUPC" pitchFamily="18" charset="-34"/>
              <a:sym typeface="Webdings" pitchFamily="18" charset="2"/>
            </a:endParaRP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</a:t>
            </a: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3.  ต้องไม่ปฏิบัติราชการ</a:t>
            </a:r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อันเป็นการกระทำการ 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ข้ามผู้บังคับบัญชาเหนือตน</a:t>
            </a: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เว้นแต่ผู้บังคับบัญชา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เหนือตนขึ้นไป  เป็นผู้สั่งให้กระทำหรือได้รับอนุญาต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เป็นพิเศษครั้งคราว มาตรา 83(2)</a:t>
            </a:r>
            <a:r>
              <a:rPr lang="th-TH" sz="4800" dirty="0">
                <a:solidFill>
                  <a:srgbClr val="0000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  </a:t>
            </a:r>
            <a:r>
              <a:rPr lang="th-TH" sz="3200" b="1" dirty="0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</a:t>
            </a:r>
            <a:r>
              <a:rPr lang="th-TH" sz="4000" b="1" dirty="0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เฉพาะเรื่องการปฏิบัติราชการเท่านั้น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00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   </a:t>
            </a:r>
            <a:r>
              <a:rPr lang="th-TH" sz="32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</a:t>
            </a:r>
            <a:r>
              <a:rPr lang="th-TH" sz="40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การอุทธรณ์, การร้องทุกข์,การร้องเรียน,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        การร้องขอความเป็นธรรม  ไม่ถือว่าผิด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00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              มาตรานี้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6000" b="1">
              <a:cs typeface="KodchiangUPC" pitchFamily="18" charset="-34"/>
            </a:endParaRPr>
          </a:p>
        </p:txBody>
      </p:sp>
      <p:sp>
        <p:nvSpPr>
          <p:cNvPr id="233475" name="Rectangle 3" descr="70%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448800" cy="6858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6600" dirty="0">
                <a:solidFill>
                  <a:srgbClr val="99FF33"/>
                </a:solidFill>
                <a:cs typeface="KodchiangUPC" pitchFamily="18" charset="-34"/>
              </a:rPr>
              <a:t>				  </a:t>
            </a:r>
            <a:r>
              <a:rPr lang="th-TH" sz="4800" dirty="0">
                <a:solidFill>
                  <a:srgbClr val="99FF33"/>
                </a:solidFill>
                <a:cs typeface="KodchiangUPC" pitchFamily="18" charset="-34"/>
              </a:rPr>
              <a:t>			</a:t>
            </a:r>
          </a:p>
          <a:p>
            <a:pPr eaLnBrk="1" hangingPunct="1">
              <a:buFontTx/>
              <a:buNone/>
            </a:pPr>
            <a:r>
              <a:rPr lang="th-TH" sz="4800" b="1" dirty="0">
                <a:solidFill>
                  <a:srgbClr val="99FF33"/>
                </a:solidFill>
                <a:cs typeface="KodchiangUPC" pitchFamily="18" charset="-34"/>
              </a:rPr>
              <a:t>      </a:t>
            </a:r>
            <a:endParaRPr lang="th-TH" sz="6600" dirty="0">
              <a:solidFill>
                <a:srgbClr val="99FF33"/>
              </a:solidFill>
              <a:cs typeface="KodchiangUPC" pitchFamily="18" charset="-34"/>
            </a:endParaRPr>
          </a:p>
        </p:txBody>
      </p:sp>
      <p:sp>
        <p:nvSpPr>
          <p:cNvPr id="327684" name="Rectangle 4" descr="ไม้วอลนัต"/>
          <p:cNvSpPr>
            <a:spLocks noChangeArrowheads="1"/>
          </p:cNvSpPr>
          <p:nvPr/>
        </p:nvSpPr>
        <p:spPr bwMode="auto">
          <a:xfrm>
            <a:off x="539751" y="1052736"/>
            <a:ext cx="8280400" cy="5544616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1. ต้อง</a:t>
            </a:r>
            <a:r>
              <a:rPr lang="th-TH" sz="4400" b="1">
                <a:solidFill>
                  <a:srgbClr val="99FF33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สุภาพเรียบร้อย</a:t>
            </a:r>
            <a:r>
              <a:rPr lang="th-TH" sz="44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</a:t>
            </a:r>
            <a:r>
              <a:rPr lang="th-TH" sz="4400" b="1">
                <a:solidFill>
                  <a:srgbClr val="FFFF00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รักษาความสามัคคี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และ</a:t>
            </a:r>
            <a:r>
              <a:rPr lang="th-TH" sz="4400" b="1">
                <a:solidFill>
                  <a:srgbClr val="99FF33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ต้องช่วยเหลือกัน</a:t>
            </a:r>
            <a:r>
              <a:rPr lang="th-TH" sz="44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ในการปฏิบัติราชการระหว่าง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ข้าราชการด้วยกัน และผู้ร่วมปฏิบัติราชการ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FFFFFF"/>
                </a:solidFill>
                <a:latin typeface="Angsana New" pitchFamily="18" charset="-34"/>
                <a:cs typeface="KodchiangUPC" pitchFamily="18" charset="-34"/>
                <a:sym typeface="Webdings" pitchFamily="18" charset="2"/>
              </a:rPr>
              <a:t>        มาตรา 82(7) 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1692285" y="188913"/>
            <a:ext cx="6048375" cy="792162"/>
          </a:xfrm>
          <a:prstGeom prst="rect">
            <a:avLst/>
          </a:prstGeom>
          <a:noFill/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 anchor="ctr"/>
          <a:lstStyle/>
          <a:p>
            <a:pPr marL="342560" indent="-34256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5400" b="1">
                <a:solidFill>
                  <a:srgbClr val="FFFFFF"/>
                </a:solidFill>
                <a:latin typeface="Angsana New" pitchFamily="18" charset="-34"/>
                <a:cs typeface="LilyUPC" pitchFamily="34" charset="-34"/>
              </a:rPr>
              <a:t>วินัยต่อผู้ร่วมงาน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684214" y="3771910"/>
            <a:ext cx="8208962" cy="313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9" rIns="91350" bIns="45679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th-TH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  <a:sym typeface="Wingdings" pitchFamily="2" charset="2"/>
              </a:rPr>
              <a:t>               </a:t>
            </a:r>
            <a:r>
              <a:rPr lang="th-TH" sz="4400" b="1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พฤติกรรมที่ไม่สุภาพเรียบร้อย</a:t>
            </a:r>
          </a:p>
          <a:p>
            <a:pPr eaLnBrk="0" hangingPunct="0">
              <a:lnSpc>
                <a:spcPct val="75000"/>
              </a:lnSpc>
            </a:pPr>
            <a:r>
              <a:rPr lang="th-TH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        1. แสดงออกด้วย </a:t>
            </a:r>
            <a:r>
              <a:rPr lang="th-TH" sz="4400" b="1" dirty="0">
                <a:solidFill>
                  <a:srgbClr val="00FF00"/>
                </a:solidFill>
                <a:latin typeface="KodchiangUPC" pitchFamily="18" charset="-34"/>
                <a:cs typeface="KodchiangUPC" pitchFamily="18" charset="-34"/>
              </a:rPr>
              <a:t>กิริยา ท่าทาง</a:t>
            </a:r>
          </a:p>
          <a:p>
            <a:pPr eaLnBrk="0" hangingPunct="0">
              <a:lnSpc>
                <a:spcPct val="75000"/>
              </a:lnSpc>
            </a:pPr>
            <a:r>
              <a:rPr lang="th-TH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        2. แสดงออกด้วย </a:t>
            </a:r>
            <a:r>
              <a:rPr lang="th-TH" sz="4400" b="1" dirty="0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คำพูด</a:t>
            </a:r>
          </a:p>
          <a:p>
            <a:pPr eaLnBrk="0" hangingPunct="0">
              <a:lnSpc>
                <a:spcPct val="75000"/>
              </a:lnSpc>
            </a:pPr>
            <a:r>
              <a:rPr lang="th-TH" sz="4400" b="1" dirty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400" b="1" dirty="0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       </a:t>
            </a:r>
            <a:r>
              <a:rPr lang="th-TH" sz="4400" b="1" dirty="0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3. แสดงออกด้วย </a:t>
            </a:r>
            <a:r>
              <a:rPr lang="th-TH" sz="4400" b="1" dirty="0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ระบบคอมพิวเตอร์ </a:t>
            </a:r>
            <a:endParaRPr lang="th-TH" sz="4400" b="1" dirty="0">
              <a:solidFill>
                <a:srgbClr val="FFFF00"/>
              </a:solidFill>
              <a:latin typeface="KodchiangUPC" pitchFamily="18" charset="-34"/>
              <a:cs typeface="KodchiangUPC" pitchFamily="18" charset="-34"/>
            </a:endParaRPr>
          </a:p>
          <a:p>
            <a:pPr eaLnBrk="0" hangingPunct="0">
              <a:lnSpc>
                <a:spcPct val="75000"/>
              </a:lnSpc>
            </a:pPr>
            <a:r>
              <a:rPr lang="th-TH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        </a:t>
            </a:r>
            <a:r>
              <a:rPr lang="th-TH" sz="4400" b="1" dirty="0" smtClean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4. </a:t>
            </a:r>
            <a:r>
              <a:rPr lang="th-TH" sz="44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แสดงออกด้วย </a:t>
            </a:r>
            <a:r>
              <a:rPr lang="th-TH" sz="4400" b="1" dirty="0">
                <a:solidFill>
                  <a:srgbClr val="00FFFF"/>
                </a:solidFill>
                <a:latin typeface="KodchiangUPC" pitchFamily="18" charset="-34"/>
                <a:cs typeface="KodchiangUPC" pitchFamily="18" charset="-34"/>
              </a:rPr>
              <a:t>ลายลักษณ์อักษร </a:t>
            </a:r>
            <a:endParaRPr lang="th-TH" sz="4400" b="1" dirty="0" smtClean="0">
              <a:solidFill>
                <a:srgbClr val="00FFFF"/>
              </a:solidFill>
              <a:latin typeface="KodchiangUPC" pitchFamily="18" charset="-34"/>
              <a:cs typeface="KodchiangUPC" pitchFamily="18" charset="-34"/>
            </a:endParaRPr>
          </a:p>
          <a:p>
            <a:pPr eaLnBrk="0" hangingPunct="0">
              <a:lnSpc>
                <a:spcPct val="75000"/>
              </a:lnSpc>
            </a:pPr>
            <a:r>
              <a:rPr lang="th-TH" sz="4400" b="1" dirty="0">
                <a:solidFill>
                  <a:srgbClr val="00FFFF"/>
                </a:solidFill>
                <a:latin typeface="KodchiangUPC" pitchFamily="18" charset="-34"/>
                <a:cs typeface="KodchiangUPC" pitchFamily="18" charset="-34"/>
              </a:rPr>
              <a:t>	</a:t>
            </a:r>
            <a:endParaRPr lang="th-TH" sz="4400" dirty="0">
              <a:solidFill>
                <a:srgbClr val="00FFFF"/>
              </a:solidFill>
              <a:cs typeface="LilyUPC" pitchFamily="34" charset="-34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9" rIns="91350" bIns="45679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r"/>
            <a:fld id="{C6819FC7-44A9-41DA-B6D9-AAFE04DE8F1D}" type="slidenum">
              <a:rPr lang="en-US"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/>
              <a:t>99</a:t>
            </a:fld>
            <a:endParaRPr lang="th-TH" sz="26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2365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z="6000" b="1">
              <a:latin typeface="Times New Roman" pitchFamily="18" charset="0"/>
              <a:cs typeface="KodchiangUPC" pitchFamily="18" charset="-34"/>
            </a:endParaRPr>
          </a:p>
        </p:txBody>
      </p:sp>
      <p:sp>
        <p:nvSpPr>
          <p:cNvPr id="971780" name="Rectangle 4"/>
          <p:cNvSpPr>
            <a:spLocks noChangeArrowheads="1"/>
          </p:cNvSpPr>
          <p:nvPr/>
        </p:nvSpPr>
        <p:spPr bwMode="auto">
          <a:xfrm>
            <a:off x="468314" y="404813"/>
            <a:ext cx="8280400" cy="6119812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/>
          <a:lstStyle/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Arial Unicode MS" pitchFamily="34" charset="-128"/>
                <a:cs typeface="LilyUPC" pitchFamily="34" charset="-34"/>
                <a:sym typeface="Webdings" pitchFamily="18" charset="2"/>
              </a:rPr>
              <a:t> </a:t>
            </a:r>
          </a:p>
          <a:p>
            <a:pPr marL="342560" indent="-34256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latin typeface="Angsana New" pitchFamily="18" charset="-34"/>
                <a:ea typeface="Arial Unicode MS" pitchFamily="34" charset="-128"/>
                <a:cs typeface="LilyUPC" pitchFamily="34" charset="-34"/>
                <a:sym typeface="Webdings" pitchFamily="18" charset="2"/>
              </a:rPr>
              <a:t>    </a:t>
            </a:r>
            <a:r>
              <a:rPr lang="th-TH" sz="32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2. ต้องไม่กระทำการอย่างใดที่เป็นการกลั่นแกล้ง</a:t>
            </a:r>
          </a:p>
          <a:p>
            <a:pPr marL="342560" indent="-342560" eaLnBrk="0" hangingPunct="0">
              <a:lnSpc>
                <a:spcPct val="6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กดขี่  หรือข่มเหงกัน</a:t>
            </a:r>
            <a:r>
              <a:rPr lang="th-TH" sz="4000" b="1" u="sng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ในการปฏิบัติราชการ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ม. 83(7) </a:t>
            </a:r>
          </a:p>
          <a:p>
            <a:pPr marL="342560" indent="-34256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ebdings" pitchFamily="18" charset="2"/>
              </a:rPr>
              <a:t>              </a:t>
            </a:r>
            <a:r>
              <a:rPr lang="th-TH" sz="24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</a:t>
            </a:r>
            <a:r>
              <a:rPr lang="th-TH" sz="28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กลั่นแกล้ง.... หาความไม่ดีใส่ให้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                             .... แกล้งใส่ความ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             </a:t>
            </a:r>
            <a:r>
              <a:rPr lang="th-TH" sz="24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</a:t>
            </a:r>
            <a:r>
              <a:rPr lang="th-TH" sz="28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กดขี่.... ข่มให้อยู่ในอำนาจ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             </a:t>
            </a:r>
            <a:r>
              <a:rPr lang="th-TH" sz="24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</a:t>
            </a:r>
            <a:r>
              <a:rPr lang="th-TH" sz="28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</a:t>
            </a: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ข่มเหง.... ใช้กำลังรังแก</a:t>
            </a:r>
          </a:p>
          <a:p>
            <a:pPr marL="342560" indent="-342560" eaLnBrk="0" hangingPunct="0"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latin typeface="Angsana New" pitchFamily="18" charset="-34"/>
                <a:ea typeface="Arial Unicode MS" pitchFamily="34" charset="-128"/>
                <a:cs typeface="KodchiangUPC" pitchFamily="18" charset="-34"/>
                <a:sym typeface="Wingdings" pitchFamily="2" charset="2"/>
              </a:rPr>
              <a:t>                         .... แกล้งทำความเดือดร้อนให้ผู้อื่น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1923&quot;/&gt;&lt;/object&gt;&lt;object type=&quot;3&quot; unique_id=&quot;10007&quot;&gt;&lt;property id=&quot;20148&quot; value=&quot;5&quot;/&gt;&lt;property id=&quot;20300&quot; value=&quot;Slide 2&quot;/&gt;&lt;property id=&quot;20307&quot; value=&quot;759&quot;/&gt;&lt;/object&gt;&lt;object type=&quot;3&quot; unique_id=&quot;10012&quot;&gt;&lt;property id=&quot;20148&quot; value=&quot;5&quot;/&gt;&lt;property id=&quot;20300&quot; value=&quot;Slide 6 - &amp;quot;     กฎหมาย หมายถึง .......&amp;quot;&quot;/&gt;&lt;property id=&quot;20307&quot; value=&quot;1778&quot;/&gt;&lt;/object&gt;&lt;object type=&quot;3&quot; unique_id=&quot;10016&quot;&gt;&lt;property id=&quot;20148&quot; value=&quot;5&quot;/&gt;&lt;property id=&quot;20300&quot; value=&quot;Slide 14&quot;/&gt;&lt;property id=&quot;20307&quot; value=&quot;1780&quot;/&gt;&lt;/object&gt;&lt;object type=&quot;3&quot; unique_id=&quot;10020&quot;&gt;&lt;property id=&quot;20148&quot; value=&quot;5&quot;/&gt;&lt;property id=&quot;20300&quot; value=&quot;Slide 10 - &amp;quot;            หลักกฎหมายที่ใช้ในการปฏิบัติราชการ &amp;quot;&quot;/&gt;&lt;property id=&quot;20307&quot; value=&quot;1785&quot;/&gt;&lt;/object&gt;&lt;object type=&quot;3&quot; unique_id=&quot;10021&quot;&gt;&lt;property id=&quot;20148&quot; value=&quot;5&quot;/&gt;&lt;property id=&quot;20300&quot; value=&quot;Slide 11&quot;/&gt;&lt;property id=&quot;20307&quot; value=&quot;1786&quot;/&gt;&lt;/object&gt;&lt;object type=&quot;3&quot; unique_id=&quot;10022&quot;&gt;&lt;property id=&quot;20148&quot; value=&quot;5&quot;/&gt;&lt;property id=&quot;20300&quot; value=&quot;Slide 12&quot;/&gt;&lt;property id=&quot;20307&quot; value=&quot;1787&quot;/&gt;&lt;/object&gt;&lt;object type=&quot;3&quot; unique_id=&quot;10023&quot;&gt;&lt;property id=&quot;20148&quot; value=&quot;5&quot;/&gt;&lt;property id=&quot;20300&quot; value=&quot;Slide 13&quot;/&gt;&lt;property id=&quot;20307&quot; value=&quot;1788&quot;/&gt;&lt;/object&gt;&lt;object type=&quot;3&quot; unique_id=&quot;10024&quot;&gt;&lt;property id=&quot;20148&quot; value=&quot;5&quot;/&gt;&lt;property id=&quot;20300&quot; value=&quot;Slide 42&quot;/&gt;&lt;property id=&quot;20307&quot; value=&quot;1789&quot;/&gt;&lt;/object&gt;&lt;object type=&quot;3&quot; unique_id=&quot;10025&quot;&gt;&lt;property id=&quot;20148&quot; value=&quot;5&quot;/&gt;&lt;property id=&quot;20300&quot; value=&quot;Slide 43&quot;/&gt;&lt;property id=&quot;20307&quot; value=&quot;1879&quot;/&gt;&lt;/object&gt;&lt;object type=&quot;3&quot; unique_id=&quot;10026&quot;&gt;&lt;property id=&quot;20148&quot; value=&quot;5&quot;/&gt;&lt;property id=&quot;20300&quot; value=&quot;Slide 44&quot;/&gt;&lt;property id=&quot;20307&quot; value=&quot;1796&quot;/&gt;&lt;/object&gt;&lt;object type=&quot;3&quot; unique_id=&quot;10027&quot;&gt;&lt;property id=&quot;20148&quot; value=&quot;5&quot;/&gt;&lt;property id=&quot;20300&quot; value=&quot;Slide 45&quot;/&gt;&lt;property id=&quot;20307&quot; value=&quot;1797&quot;/&gt;&lt;/object&gt;&lt;object type=&quot;3&quot; unique_id=&quot;10028&quot;&gt;&lt;property id=&quot;20148&quot; value=&quot;5&quot;/&gt;&lt;property id=&quot;20300&quot; value=&quot;Slide 46 - &amp;quot;ทุจริตในภาครัฐ&amp;quot;&quot;/&gt;&lt;property id=&quot;20307&quot; value=&quot;1798&quot;/&gt;&lt;/object&gt;&lt;object type=&quot;3&quot; unique_id=&quot;10029&quot;&gt;&lt;property id=&quot;20148&quot; value=&quot;5&quot;/&gt;&lt;property id=&quot;20300&quot; value=&quot;Slide 47 - &amp;quot;ประมวลกฎหมายอาญา&amp;quot;&quot;/&gt;&lt;property id=&quot;20307&quot; value=&quot;1799&quot;/&gt;&lt;/object&gt;&lt;object type=&quot;3&quot; unique_id=&quot;10030&quot;&gt;&lt;property id=&quot;20148&quot; value=&quot;5&quot;/&gt;&lt;property id=&quot;20300&quot; value=&quot;Slide 51 - &amp;quot;ประมวลกฎหมายอาญา &amp;quot;&quot;/&gt;&lt;property id=&quot;20307&quot; value=&quot;1800&quot;/&gt;&lt;/object&gt;&lt;object type=&quot;3&quot; unique_id=&quot;10031&quot;&gt;&lt;property id=&quot;20148&quot; value=&quot;5&quot;/&gt;&lt;property id=&quot;20300&quot; value=&quot;Slide 53 - &amp;quot;ประมวลกฎหมายอาญา &amp;quot;&quot;/&gt;&lt;property id=&quot;20307&quot; value=&quot;1801&quot;/&gt;&lt;/object&gt;&lt;object type=&quot;3&quot; unique_id=&quot;10032&quot;&gt;&lt;property id=&quot;20148&quot; value=&quot;5&quot;/&gt;&lt;property id=&quot;20300&quot; value=&quot;Slide 54&quot;/&gt;&lt;property id=&quot;20307&quot; value=&quot;1802&quot;/&gt;&lt;/object&gt;&lt;object type=&quot;3&quot; unique_id=&quot;10033&quot;&gt;&lt;property id=&quot;20148&quot; value=&quot;5&quot;/&gt;&lt;property id=&quot;20300&quot; value=&quot;Slide 55&quot;/&gt;&lt;property id=&quot;20307&quot; value=&quot;1803&quot;/&gt;&lt;/object&gt;&lt;object type=&quot;3&quot; unique_id=&quot;10034&quot;&gt;&lt;property id=&quot;20148&quot; value=&quot;5&quot;/&gt;&lt;property id=&quot;20300&quot; value=&quot;Slide 56&quot;/&gt;&lt;property id=&quot;20307&quot; value=&quot;1880&quot;/&gt;&lt;/object&gt;&lt;object type=&quot;3&quot; unique_id=&quot;10035&quot;&gt;&lt;property id=&quot;20148&quot; value=&quot;5&quot;/&gt;&lt;property id=&quot;20300&quot; value=&quot;Slide 57&quot;/&gt;&lt;property id=&quot;20307&quot; value=&quot;1884&quot;/&gt;&lt;/object&gt;&lt;object type=&quot;3&quot; unique_id=&quot;10036&quot;&gt;&lt;property id=&quot;20148&quot; value=&quot;5&quot;/&gt;&lt;property id=&quot;20300&quot; value=&quot;Slide 58&quot;/&gt;&lt;property id=&quot;20307&quot; value=&quot;1885&quot;/&gt;&lt;/object&gt;&lt;object type=&quot;3&quot; unique_id=&quot;10037&quot;&gt;&lt;property id=&quot;20148&quot; value=&quot;5&quot;/&gt;&lt;property id=&quot;20300&quot; value=&quot;Slide 59&quot;/&gt;&lt;property id=&quot;20307&quot; value=&quot;1886&quot;/&gt;&lt;/object&gt;&lt;object type=&quot;3&quot; unique_id=&quot;10038&quot;&gt;&lt;property id=&quot;20148&quot; value=&quot;5&quot;/&gt;&lt;property id=&quot;20300&quot; value=&quot;Slide 60&quot;/&gt;&lt;property id=&quot;20307&quot; value=&quot;1887&quot;/&gt;&lt;/object&gt;&lt;object type=&quot;3&quot; unique_id=&quot;10039&quot;&gt;&lt;property id=&quot;20148&quot; value=&quot;5&quot;/&gt;&lt;property id=&quot;20300&quot; value=&quot;Slide 61&quot;/&gt;&lt;property id=&quot;20307&quot; value=&quot;1888&quot;/&gt;&lt;/object&gt;&lt;object type=&quot;3&quot; unique_id=&quot;10040&quot;&gt;&lt;property id=&quot;20148&quot; value=&quot;5&quot;/&gt;&lt;property id=&quot;20300&quot; value=&quot;Slide 62&quot;/&gt;&lt;property id=&quot;20307&quot; value=&quot;1804&quot;/&gt;&lt;/object&gt;&lt;object type=&quot;3&quot; unique_id=&quot;10041&quot;&gt;&lt;property id=&quot;20148&quot; value=&quot;5&quot;/&gt;&lt;property id=&quot;20300&quot; value=&quot;Slide 63 - &amp;quot;การทุจริตที่พบบ่อยๆ&amp;quot;&quot;/&gt;&lt;property id=&quot;20307&quot; value=&quot;1805&quot;/&gt;&lt;/object&gt;&lt;object type=&quot;3&quot; unique_id=&quot;10042&quot;&gt;&lt;property id=&quot;20148&quot; value=&quot;5&quot;/&gt;&lt;property id=&quot;20300&quot; value=&quot;Slide 64&quot;/&gt;&lt;property id=&quot;20307&quot; value=&quot;1806&quot;/&gt;&lt;/object&gt;&lt;object type=&quot;3&quot; unique_id=&quot;10043&quot;&gt;&lt;property id=&quot;20148&quot; value=&quot;5&quot;/&gt;&lt;property id=&quot;20300&quot; value=&quot;Slide 67 - &amp;quot;ความเสียหายจากการทุจริตที่มีการลงโทษในปี 2541-2551&amp;quot;&quot;/&gt;&lt;property id=&quot;20307&quot; value=&quot;1807&quot;/&gt;&lt;/object&gt;&lt;object type=&quot;3&quot; unique_id=&quot;10044&quot;&gt;&lt;property id=&quot;20148&quot; value=&quot;5&quot;/&gt;&lt;property id=&quot;20300&quot; value=&quot;Slide 68 - &amp;quot;ความเสียหายจากการทุจริตที่มีการลงโทษในปี 2552&amp;quot;&quot;/&gt;&lt;property id=&quot;20307&quot; value=&quot;1808&quot;/&gt;&lt;/object&gt;&lt;object type=&quot;3&quot; unique_id=&quot;10045&quot;&gt;&lt;property id=&quot;20148&quot; value=&quot;5&quot;/&gt;&lt;property id=&quot;20300&quot; value=&quot;Slide 69 - &amp;quot;ความเสียหายจากการทุจริตที่มีการลงโทษในปี 2553&amp;quot;&quot;/&gt;&lt;property id=&quot;20307&quot; value=&quot;1809&quot;/&gt;&lt;/object&gt;&lt;object type=&quot;3&quot; unique_id=&quot;10046&quot;&gt;&lt;property id=&quot;20148&quot; value=&quot;5&quot;/&gt;&lt;property id=&quot;20300&quot; value=&quot;Slide 70 - &amp;quot;ความเสียหายจากการทุจริตที่มีการลงโทษในปี 2554&amp;quot;&quot;/&gt;&lt;property id=&quot;20307&quot; value=&quot;1810&quot;/&gt;&lt;/object&gt;&lt;object type=&quot;3&quot; unique_id=&quot;10047&quot;&gt;&lt;property id=&quot;20148&quot; value=&quot;5&quot;/&gt;&lt;property id=&quot;20300&quot; value=&quot;Slide 71&quot;/&gt;&lt;property id=&quot;20307&quot; value=&quot;1811&quot;/&gt;&lt;/object&gt;&lt;object type=&quot;3&quot; unique_id=&quot;10048&quot;&gt;&lt;property id=&quot;20148&quot; value=&quot;5&quot;/&gt;&lt;property id=&quot;20300&quot; value=&quot;Slide 72&quot;/&gt;&lt;property id=&quot;20307&quot; value=&quot;1812&quot;/&gt;&lt;/object&gt;&lt;object type=&quot;3&quot; unique_id=&quot;10049&quot;&gt;&lt;property id=&quot;20148&quot; value=&quot;5&quot;/&gt;&lt;property id=&quot;20300&quot; value=&quot;Slide 73&quot;/&gt;&lt;property id=&quot;20307&quot; value=&quot;1813&quot;/&gt;&lt;/object&gt;&lt;object type=&quot;3&quot; unique_id=&quot;10050&quot;&gt;&lt;property id=&quot;20148&quot; value=&quot;5&quot;/&gt;&lt;property id=&quot;20300&quot; value=&quot;Slide 74&quot;/&gt;&lt;property id=&quot;20307&quot; value=&quot;1814&quot;/&gt;&lt;/object&gt;&lt;object type=&quot;3&quot; unique_id=&quot;10051&quot;&gt;&lt;property id=&quot;20148&quot; value=&quot;5&quot;/&gt;&lt;property id=&quot;20300&quot; value=&quot;Slide 75&quot;/&gt;&lt;property id=&quot;20307&quot; value=&quot;1819&quot;/&gt;&lt;/object&gt;&lt;object type=&quot;3&quot; unique_id=&quot;10054&quot;&gt;&lt;property id=&quot;20148&quot; value=&quot;5&quot;/&gt;&lt;property id=&quot;20300&quot; value=&quot;Slide 76&quot;/&gt;&lt;property id=&quot;20307&quot; value=&quot;1822&quot;/&gt;&lt;/object&gt;&lt;object type=&quot;3&quot; unique_id=&quot;10055&quot;&gt;&lt;property id=&quot;20148&quot; value=&quot;5&quot;/&gt;&lt;property id=&quot;20300&quot; value=&quot;Slide 77&quot;/&gt;&lt;property id=&quot;20307&quot; value=&quot;1825&quot;/&gt;&lt;/object&gt;&lt;object type=&quot;3&quot; unique_id=&quot;10056&quot;&gt;&lt;property id=&quot;20148&quot; value=&quot;5&quot;/&gt;&lt;property id=&quot;20300&quot; value=&quot;Slide 78&quot;/&gt;&lt;property id=&quot;20307&quot; value=&quot;1826&quot;/&gt;&lt;/object&gt;&lt;object type=&quot;3&quot; unique_id=&quot;10057&quot;&gt;&lt;property id=&quot;20148&quot; value=&quot;5&quot;/&gt;&lt;property id=&quot;20300&quot; value=&quot;Slide 79&quot;/&gt;&lt;property id=&quot;20307&quot; value=&quot;1827&quot;/&gt;&lt;/object&gt;&lt;object type=&quot;3&quot; unique_id=&quot;10058&quot;&gt;&lt;property id=&quot;20148&quot; value=&quot;5&quot;/&gt;&lt;property id=&quot;20300&quot; value=&quot;Slide 80&quot;/&gt;&lt;property id=&quot;20307&quot; value=&quot;1828&quot;/&gt;&lt;/object&gt;&lt;object type=&quot;3&quot; unique_id=&quot;10059&quot;&gt;&lt;property id=&quot;20148&quot; value=&quot;5&quot;/&gt;&lt;property id=&quot;20300&quot; value=&quot;Slide 81&quot;/&gt;&lt;property id=&quot;20307&quot; value=&quot;1829&quot;/&gt;&lt;/object&gt;&lt;object type=&quot;3&quot; unique_id=&quot;10060&quot;&gt;&lt;property id=&quot;20148&quot; value=&quot;5&quot;/&gt;&lt;property id=&quot;20300&quot; value=&quot;Slide 82&quot;/&gt;&lt;property id=&quot;20307&quot; value=&quot;1830&quot;/&gt;&lt;/object&gt;&lt;object type=&quot;3&quot; unique_id=&quot;10061&quot;&gt;&lt;property id=&quot;20148&quot; value=&quot;5&quot;/&gt;&lt;property id=&quot;20300&quot; value=&quot;Slide 83&quot;/&gt;&lt;property id=&quot;20307&quot; value=&quot;1831&quot;/&gt;&lt;/object&gt;&lt;object type=&quot;3&quot; unique_id=&quot;10062&quot;&gt;&lt;property id=&quot;20148&quot; value=&quot;5&quot;/&gt;&lt;property id=&quot;20300&quot; value=&quot;Slide 84&quot;/&gt;&lt;property id=&quot;20307&quot; value=&quot;1833&quot;/&gt;&lt;/object&gt;&lt;object type=&quot;3&quot; unique_id=&quot;10063&quot;&gt;&lt;property id=&quot;20148&quot; value=&quot;5&quot;/&gt;&lt;property id=&quot;20300&quot; value=&quot;Slide 85&quot;/&gt;&lt;property id=&quot;20307&quot; value=&quot;1834&quot;/&gt;&lt;/object&gt;&lt;object type=&quot;3&quot; unique_id=&quot;10064&quot;&gt;&lt;property id=&quot;20148&quot; value=&quot;5&quot;/&gt;&lt;property id=&quot;20300&quot; value=&quot;Slide 86&quot;/&gt;&lt;property id=&quot;20307&quot; value=&quot;1835&quot;/&gt;&lt;/object&gt;&lt;object type=&quot;3&quot; unique_id=&quot;10065&quot;&gt;&lt;property id=&quot;20148&quot; value=&quot;5&quot;/&gt;&lt;property id=&quot;20300&quot; value=&quot;Slide 87&quot;/&gt;&lt;property id=&quot;20307&quot; value=&quot;1836&quot;/&gt;&lt;/object&gt;&lt;object type=&quot;3&quot; unique_id=&quot;10066&quot;&gt;&lt;property id=&quot;20148&quot; value=&quot;5&quot;/&gt;&lt;property id=&quot;20300&quot; value=&quot;Slide 88&quot;/&gt;&lt;property id=&quot;20307&quot; value=&quot;1837&quot;/&gt;&lt;/object&gt;&lt;object type=&quot;3&quot; unique_id=&quot;10067&quot;&gt;&lt;property id=&quot;20148&quot; value=&quot;5&quot;/&gt;&lt;property id=&quot;20300&quot; value=&quot;Slide 89&quot;/&gt;&lt;property id=&quot;20307&quot; value=&quot;1838&quot;/&gt;&lt;/object&gt;&lt;object type=&quot;3&quot; unique_id=&quot;10068&quot;&gt;&lt;property id=&quot;20148&quot; value=&quot;5&quot;/&gt;&lt;property id=&quot;20300&quot; value=&quot;Slide 90&quot;/&gt;&lt;property id=&quot;20307&quot; value=&quot;1839&quot;/&gt;&lt;/object&gt;&lt;object type=&quot;3&quot; unique_id=&quot;10069&quot;&gt;&lt;property id=&quot;20148&quot; value=&quot;5&quot;/&gt;&lt;property id=&quot;20300&quot; value=&quot;Slide 91 - &amp;quot;o&amp;quot;&quot;/&gt;&lt;property id=&quot;20307&quot; value=&quot;1850&quot;/&gt;&lt;/object&gt;&lt;object type=&quot;3&quot; unique_id=&quot;10070&quot;&gt;&lt;property id=&quot;20148&quot; value=&quot;5&quot;/&gt;&lt;property id=&quot;20300&quot; value=&quot;Slide 92 - &amp;quot;ผู้ที่เกี่ยวข้องในการจัดหาพัสดุ(ข้อ๕)&amp;quot;&quot;/&gt;&lt;property id=&quot;20307&quot; value=&quot;1851&quot;/&gt;&lt;/object&gt;&lt;object type=&quot;3&quot; unique_id=&quot;10071&quot;&gt;&lt;property id=&quot;20148&quot; value=&quot;5&quot;/&gt;&lt;property id=&quot;20300&quot; value=&quot;Slide 93 - &amp;quot;o&amp;quot;&quot;/&gt;&lt;property id=&quot;20307&quot; value=&quot;1852&quot;/&gt;&lt;/object&gt;&lt;object type=&quot;3&quot; unique_id=&quot;10072&quot;&gt;&lt;property id=&quot;20148&quot; value=&quot;5&quot;/&gt;&lt;property id=&quot;20300&quot; value=&quot;Slide 94 - &amp;quot;o&amp;quot;&quot;/&gt;&lt;property id=&quot;20307&quot; value=&quot;1853&quot;/&gt;&lt;/object&gt;&lt;object type=&quot;3&quot; unique_id=&quot;10073&quot;&gt;&lt;property id=&quot;20148&quot; value=&quot;5&quot;/&gt;&lt;property id=&quot;20300&quot; value=&quot;Slide 95 - &amp;quot;o&amp;quot;&quot;/&gt;&lt;property id=&quot;20307&quot; value=&quot;1854&quot;/&gt;&lt;/object&gt;&lt;object type=&quot;3&quot; unique_id=&quot;10074&quot;&gt;&lt;property id=&quot;20148&quot; value=&quot;5&quot;/&gt;&lt;property id=&quot;20300&quot; value=&quot;Slide 96&quot;/&gt;&lt;property id=&quot;20307&quot; value=&quot;1855&quot;/&gt;&lt;/object&gt;&lt;object type=&quot;3&quot; unique_id=&quot;10075&quot;&gt;&lt;property id=&quot;20148&quot; value=&quot;5&quot;/&gt;&lt;property id=&quot;20300&quot; value=&quot;Slide 97 - &amp;quot;o&amp;quot;&quot;/&gt;&lt;property id=&quot;20307&quot; value=&quot;1856&quot;/&gt;&lt;/object&gt;&lt;object type=&quot;3&quot; unique_id=&quot;10076&quot;&gt;&lt;property id=&quot;20148&quot; value=&quot;5&quot;/&gt;&lt;property id=&quot;20300&quot; value=&quot;Slide 98 - &amp;quot;o&amp;quot;&quot;/&gt;&lt;property id=&quot;20307&quot; value=&quot;1857&quot;/&gt;&lt;/object&gt;&lt;object type=&quot;3&quot; unique_id=&quot;10077&quot;&gt;&lt;property id=&quot;20148&quot; value=&quot;5&quot;/&gt;&lt;property id=&quot;20300&quot; value=&quot;Slide 99 - &amp;quot;การแบ่งซื้อ / แบ่งจ้าง&amp;#x0D;&amp;#x0A;(ข้อ ๒๒ วรรค ๒)&amp;quot;&quot;/&gt;&lt;property id=&quot;20307&quot; value=&quot;1858&quot;/&gt;&lt;/object&gt;&lt;object type=&quot;3&quot; unique_id=&quot;10078&quot;&gt;&lt;property id=&quot;20148&quot; value=&quot;5&quot;/&gt;&lt;property id=&quot;20300&quot; value=&quot;Slide 100 - &amp;quot;ตย. คณะกรรมการ ป.ป.ช.ชี้มูลความผิดฐานทุจริต&amp;quot;&quot;/&gt;&lt;property id=&quot;20307&quot; value=&quot;1859&quot;/&gt;&lt;/object&gt;&lt;object type=&quot;3&quot; unique_id=&quot;10079&quot;&gt;&lt;property id=&quot;20148&quot; value=&quot;5&quot;/&gt;&lt;property id=&quot;20300&quot; value=&quot;Slide 101&quot;/&gt;&lt;property id=&quot;20307&quot; value=&quot;1860&quot;/&gt;&lt;/object&gt;&lt;object type=&quot;3&quot; unique_id=&quot;10080&quot;&gt;&lt;property id=&quot;20148&quot; value=&quot;5&quot;/&gt;&lt;property id=&quot;20300&quot; value=&quot;Slide 102&quot;/&gt;&lt;property id=&quot;20307&quot; value=&quot;1861&quot;/&gt;&lt;/object&gt;&lt;object type=&quot;3&quot; unique_id=&quot;10081&quot;&gt;&lt;property id=&quot;20148&quot; value=&quot;5&quot;/&gt;&lt;property id=&quot;20300&quot; value=&quot;Slide 103&quot;/&gt;&lt;property id=&quot;20307&quot; value=&quot;1862&quot;/&gt;&lt;/object&gt;&lt;object type=&quot;3&quot; unique_id=&quot;10082&quot;&gt;&lt;property id=&quot;20148&quot; value=&quot;5&quot;/&gt;&lt;property id=&quot;20300&quot; value=&quot;Slide 104 - &amp;quot;องค์ประกอบ และมติของคณะกรรมการ&amp;quot;&quot;/&gt;&lt;property id=&quot;20307&quot; value=&quot;1864&quot;/&gt;&lt;/object&gt;&lt;object type=&quot;3&quot; unique_id=&quot;10083&quot;&gt;&lt;property id=&quot;20148&quot; value=&quot;5&quot;/&gt;&lt;property id=&quot;20300&quot; value=&quot;Slide 105 - &amp;quot;ข้อยกเว้น ไม่แต่งตั้งในรูปคณะกรรมการ&amp;quot;&quot;/&gt;&lt;property id=&quot;20307&quot; value=&quot;1865&quot;/&gt;&lt;/object&gt;&lt;object type=&quot;3&quot; unique_id=&quot;10084&quot;&gt;&lt;property id=&quot;20148&quot; value=&quot;5&quot;/&gt;&lt;property id=&quot;20300&quot; value=&quot;Slide 106&quot;/&gt;&lt;property id=&quot;20307&quot; value=&quot;1876&quot;/&gt;&lt;/object&gt;&lt;object type=&quot;3&quot; unique_id=&quot;10085&quot;&gt;&lt;property id=&quot;20148&quot; value=&quot;5&quot;/&gt;&lt;property id=&quot;20300&quot; value=&quot;Slide 107&quot;/&gt;&lt;property id=&quot;20307&quot; value=&quot;1877&quot;/&gt;&lt;/object&gt;&lt;object type=&quot;3&quot; unique_id=&quot;10092&quot;&gt;&lt;property id=&quot;20148&quot; value=&quot;5&quot;/&gt;&lt;property id=&quot;20300&quot; value=&quot;Slide 114&quot;/&gt;&lt;property id=&quot;20307&quot; value=&quot;473&quot;/&gt;&lt;/object&gt;&lt;object type=&quot;3&quot; unique_id=&quot;10093&quot;&gt;&lt;property id=&quot;20148&quot; value=&quot;5&quot;/&gt;&lt;property id=&quot;20300&quot; value=&quot;Slide 117 - &amp;quot;สาเหตุของการกระทำผิดวินัย&amp;quot;&quot;/&gt;&lt;property id=&quot;20307&quot; value=&quot;475&quot;/&gt;&lt;/object&gt;&lt;object type=&quot;3&quot; unique_id=&quot;10094&quot;&gt;&lt;property id=&quot;20148&quot; value=&quot;5&quot;/&gt;&lt;property id=&quot;20300&quot; value=&quot;Slide 120&quot;/&gt;&lt;property id=&quot;20307&quot; value=&quot;476&quot;/&gt;&lt;/object&gt;&lt;object type=&quot;3&quot; unique_id=&quot;10095&quot;&gt;&lt;property id=&quot;20148&quot; value=&quot;5&quot;/&gt;&lt;property id=&quot;20300&quot; value=&quot;Slide 108&quot;/&gt;&lt;property id=&quot;20307&quot; value=&quot;770&quot;/&gt;&lt;/object&gt;&lt;object type=&quot;3&quot; unique_id=&quot;10096&quot;&gt;&lt;property id=&quot;20148&quot; value=&quot;5&quot;/&gt;&lt;property id=&quot;20300&quot; value=&quot;Slide 110 - &amp;quot;ที่มาของเรื่องร้องเรียน/กล่าวหา&amp;quot;&quot;/&gt;&lt;property id=&quot;20307&quot; value=&quot;771&quot;/&gt;&lt;/object&gt;&lt;object type=&quot;3&quot; unique_id=&quot;10097&quot;&gt;&lt;property id=&quot;20148&quot; value=&quot;5&quot;/&gt;&lt;property id=&quot;20300&quot; value=&quot;Slide 112&quot;/&gt;&lt;property id=&quot;20307&quot; value=&quot;1933&quot;/&gt;&lt;/object&gt;&lt;object type=&quot;3&quot; unique_id=&quot;10098&quot;&gt;&lt;property id=&quot;20148&quot; value=&quot;5&quot;/&gt;&lt;property id=&quot;20300&quot; value=&quot;Slide 113 - &amp;quot;เจ้าหน้าที่ในสังกัด สป.สธ.ปี2555 &amp;quot;&quot;/&gt;&lt;property id=&quot;20307&quot; value=&quot;1122&quot;/&gt;&lt;/object&gt;&lt;object type=&quot;3&quot; unique_id=&quot;10099&quot;&gt;&lt;property id=&quot;20148&quot; value=&quot;5&quot;/&gt;&lt;property id=&quot;20300&quot; value=&quot;Slide 115&quot;/&gt;&lt;property id=&quot;20307&quot; value=&quot;1233&quot;/&gt;&lt;/object&gt;&lt;object type=&quot;3&quot; unique_id=&quot;10100&quot;&gt;&lt;property id=&quot;20148&quot; value=&quot;5&quot;/&gt;&lt;property id=&quot;20300&quot; value=&quot;Slide 116 - &amp;quot;ลงโทษวินัยปี 2555 ความผิด 4 ลำดับ ดังนี้ &amp;quot;&quot;/&gt;&lt;property id=&quot;20307&quot; value=&quot;1234&quot;/&gt;&lt;/object&gt;&lt;object type=&quot;3&quot; unique_id=&quot;10101&quot;&gt;&lt;property id=&quot;20148&quot; value=&quot;5&quot;/&gt;&lt;property id=&quot;20300&quot; value=&quot;Slide 118&quot;/&gt;&lt;property id=&quot;20307&quot; value=&quot;1325&quot;/&gt;&lt;/object&gt;&lt;object type=&quot;3&quot; unique_id=&quot;10102&quot;&gt;&lt;property id=&quot;20148&quot; value=&quot;5&quot;/&gt;&lt;property id=&quot;20300&quot; value=&quot;Slide 119&quot;/&gt;&lt;property id=&quot;20307&quot; value=&quot;1326&quot;/&gt;&lt;/object&gt;&lt;object type=&quot;3&quot; unique_id=&quot;10103&quot;&gt;&lt;property id=&quot;20148&quot; value=&quot;5&quot;/&gt;&lt;property id=&quot;20300&quot; value=&quot;Slide 121&quot;/&gt;&lt;property id=&quot;20307&quot; value=&quot;1327&quot;/&gt;&lt;/object&gt;&lt;object type=&quot;3&quot; unique_id=&quot;10104&quot;&gt;&lt;property id=&quot;20148&quot; value=&quot;5&quot;/&gt;&lt;property id=&quot;20300&quot; value=&quot;Slide 122 - &amp;quot;โทษทางวินัยข้าราชการ/ลูกจ้างประจำ มี 5 สถาน &amp;quot;&quot;/&gt;&lt;property id=&quot;20307&quot; value=&quot;1328&quot;/&gt;&lt;/object&gt;&lt;object type=&quot;3&quot; unique_id=&quot;10105&quot;&gt;&lt;property id=&quot;20148&quot; value=&quot;5&quot;/&gt;&lt;property id=&quot;20300&quot; value=&quot;Slide 123 - &amp;quot;โทษทางวินัยของพนักงานราชการ มี 4 สถาน&amp;quot;&quot;/&gt;&lt;property id=&quot;20307&quot; value=&quot;1329&quot;/&gt;&lt;/object&gt;&lt;object type=&quot;3&quot; unique_id=&quot;10106&quot;&gt;&lt;property id=&quot;20148&quot; value=&quot;5&quot;/&gt;&lt;property id=&quot;20300&quot; value=&quot;Slide 124 - &amp;quot;โทษทางวินัยของลูกจ้างชั่วคราว เงินนอกงบประมาณ&amp;quot;&quot;/&gt;&lt;property id=&quot;20307&quot; value=&quot;1330&quot;/&gt;&lt;/object&gt;&lt;object type=&quot;3&quot; unique_id=&quot;10107&quot;&gt;&lt;property id=&quot;20148&quot; value=&quot;5&quot;/&gt;&lt;property id=&quot;20300&quot; value=&quot;Slide 125&quot;/&gt;&lt;property id=&quot;20307&quot; value=&quot;782&quot;/&gt;&lt;/object&gt;&lt;object type=&quot;3&quot; unique_id=&quot;10108&quot;&gt;&lt;property id=&quot;20148&quot; value=&quot;5&quot;/&gt;&lt;property id=&quot;20300&quot; value=&quot;Slide 126 - &amp;quot;ตัวอย่างวินัย&amp;quot;&quot;/&gt;&lt;property id=&quot;20307&quot; value=&quot;1932&quot;/&gt;&lt;/object&gt;&lt;object type=&quot;3&quot; unique_id=&quot;10109&quot;&gt;&lt;property id=&quot;20148&quot; value=&quot;5&quot;/&gt;&lt;property id=&quot;20300&quot; value=&quot;Slide 127 - &amp;quot;หลักเกณฑ์การพิจารณาว่าเป็นการกระทำผิดวินัย&amp;quot;&quot;/&gt;&lt;property id=&quot;20307&quot; value=&quot;783&quot;/&gt;&lt;/object&gt;&lt;object type=&quot;3&quot; unique_id=&quot;10110&quot;&gt;&lt;property id=&quot;20148&quot; value=&quot;5&quot;/&gt;&lt;property id=&quot;20300&quot; value=&quot;Slide 129 - &amp;quot;ตัวอย่างการกระทำผิดวินัย&amp;quot;&quot;/&gt;&lt;property id=&quot;20307&quot; value=&quot;1931&quot;/&gt;&lt;/object&gt;&lt;object type=&quot;3&quot; unique_id=&quot;10111&quot;&gt;&lt;property id=&quot;20148&quot; value=&quot;5&quot;/&gt;&lt;property id=&quot;20300&quot; value=&quot;Slide 130&quot;/&gt;&lt;property id=&quot;20307&quot; value=&quot;780&quot;/&gt;&lt;/object&gt;&lt;object type=&quot;3&quot; unique_id=&quot;10112&quot;&gt;&lt;property id=&quot;20148&quot; value=&quot;5&quot;/&gt;&lt;property id=&quot;20300&quot; value=&quot;Slide 131 - &amp;quot;วินัยข้าราชการ พรบ.ระเบียบข้าราชการพลเรือน&amp;quot;&quot;/&gt;&lt;property id=&quot;20307&quot; value=&quot;787&quot;/&gt;&lt;/object&gt;&lt;object type=&quot;3&quot; unique_id=&quot;10113&quot;&gt;&lt;property id=&quot;20148&quot; value=&quot;5&quot;/&gt;&lt;property id=&quot;20300&quot; value=&quot;Slide 132 - &amp;quot;          หมวดที่ 6 วินัยและการรักษาวินัย&amp;quot;&quot;/&gt;&lt;property id=&quot;20307&quot; value=&quot;788&quot;/&gt;&lt;/object&gt;&lt;object type=&quot;3&quot; unique_id=&quot;10114&quot;&gt;&lt;property id=&quot;20148&quot; value=&quot;5&quot;/&gt;&lt;property id=&quot;20300&quot; value=&quot;Slide 133&quot;/&gt;&lt;property id=&quot;20307&quot; value=&quot;789&quot;/&gt;&lt;/object&gt;&lt;object type=&quot;3&quot; unique_id=&quot;10115&quot;&gt;&lt;property id=&quot;20148&quot; value=&quot;5&quot;/&gt;&lt;property id=&quot;20300&quot; value=&quot;Slide 134&quot;/&gt;&lt;property id=&quot;20307&quot; value=&quot;872&quot;/&gt;&lt;/object&gt;&lt;object type=&quot;3&quot; unique_id=&quot;10116&quot;&gt;&lt;property id=&quot;20148&quot; value=&quot;5&quot;/&gt;&lt;property id=&quot;20300&quot; value=&quot;Slide 135&quot;/&gt;&lt;property id=&quot;20307&quot; value=&quot;790&quot;/&gt;&lt;/object&gt;&lt;object type=&quot;3&quot; unique_id=&quot;10117&quot;&gt;&lt;property id=&quot;20148&quot; value=&quot;5&quot;/&gt;&lt;property id=&quot;20300&quot; value=&quot;Slide 136&quot;/&gt;&lt;property id=&quot;20307&quot; value=&quot;791&quot;/&gt;&lt;/object&gt;&lt;object type=&quot;3&quot; unique_id=&quot;10118&quot;&gt;&lt;property id=&quot;20148&quot; value=&quot;5&quot;/&gt;&lt;property id=&quot;20300&quot; value=&quot;Slide 138&quot;/&gt;&lt;property id=&quot;20307&quot; value=&quot;792&quot;/&gt;&lt;/object&gt;&lt;object type=&quot;3&quot; unique_id=&quot;10119&quot;&gt;&lt;property id=&quot;20148&quot; value=&quot;5&quot;/&gt;&lt;property id=&quot;20300&quot; value=&quot;Slide 139&quot;/&gt;&lt;property id=&quot;20307&quot; value=&quot;793&quot;/&gt;&lt;/object&gt;&lt;object type=&quot;3&quot; unique_id=&quot;10120&quot;&gt;&lt;property id=&quot;20148&quot; value=&quot;5&quot;/&gt;&lt;property id=&quot;20300&quot; value=&quot;Slide 142 - &amp;quot;กรณีตัวอย่าง&amp;quot;&quot;/&gt;&lt;property id=&quot;20307&quot; value=&quot;1934&quot;/&gt;&lt;/object&gt;&lt;object type=&quot;3&quot; unique_id=&quot;10121&quot;&gt;&lt;property id=&quot;20148&quot; value=&quot;5&quot;/&gt;&lt;property id=&quot;20300&quot; value=&quot;Slide 143&quot;/&gt;&lt;property id=&quot;20307&quot; value=&quot;796&quot;/&gt;&lt;/object&gt;&lt;object type=&quot;3&quot; unique_id=&quot;10122&quot;&gt;&lt;property id=&quot;20148&quot; value=&quot;5&quot;/&gt;&lt;property id=&quot;20300&quot; value=&quot;Slide 144&quot;/&gt;&lt;property id=&quot;20307&quot; value=&quot;797&quot;/&gt;&lt;/object&gt;&lt;object type=&quot;3&quot; unique_id=&quot;10124&quot;&gt;&lt;property id=&quot;20148&quot; value=&quot;5&quot;/&gt;&lt;property id=&quot;20300&quot; value=&quot;Slide 146&quot;/&gt;&lt;property id=&quot;20307&quot; value=&quot;1124&quot;/&gt;&lt;/object&gt;&lt;object type=&quot;3&quot; unique_id=&quot;10125&quot;&gt;&lt;property id=&quot;20148&quot; value=&quot;5&quot;/&gt;&lt;property id=&quot;20300&quot; value=&quot;Slide 147&quot;/&gt;&lt;property id=&quot;20307&quot; value=&quot;798&quot;/&gt;&lt;/object&gt;&lt;object type=&quot;3&quot; unique_id=&quot;10126&quot;&gt;&lt;property id=&quot;20148&quot; value=&quot;5&quot;/&gt;&lt;property id=&quot;20300&quot; value=&quot;Slide 150&quot;/&gt;&lt;property id=&quot;20307&quot; value=&quot;816&quot;/&gt;&lt;/object&gt;&lt;object type=&quot;3&quot; unique_id=&quot;10127&quot;&gt;&lt;property id=&quot;20148&quot; value=&quot;5&quot;/&gt;&lt;property id=&quot;20300&quot; value=&quot;Slide 151&quot;/&gt;&lt;property id=&quot;20307&quot; value=&quot;817&quot;/&gt;&lt;/object&gt;&lt;object type=&quot;3&quot; unique_id=&quot;10128&quot;&gt;&lt;property id=&quot;20148&quot; value=&quot;5&quot;/&gt;&lt;property id=&quot;20300&quot; value=&quot;Slide 153 - &amp;quot;หลักการตรวจรับพัสดุ/ตรวจการจ้าง &amp;quot;&quot;/&gt;&lt;property id=&quot;20307&quot; value=&quot;1889&quot;/&gt;&lt;/object&gt;&lt;object type=&quot;3&quot; unique_id=&quot;10129&quot;&gt;&lt;property id=&quot;20148&quot; value=&quot;5&quot;/&gt;&lt;property id=&quot;20300&quot; value=&quot;Slide 154&quot;/&gt;&lt;property id=&quot;20307&quot; value=&quot;1890&quot;/&gt;&lt;/object&gt;&lt;object type=&quot;3&quot; unique_id=&quot;10130&quot;&gt;&lt;property id=&quot;20148&quot; value=&quot;5&quot;/&gt;&lt;property id=&quot;20300&quot; value=&quot;Slide 155&quot;/&gt;&lt;property id=&quot;20307&quot; value=&quot;1891&quot;/&gt;&lt;/object&gt;&lt;object type=&quot;3&quot; unique_id=&quot;10131&quot;&gt;&lt;property id=&quot;20148&quot; value=&quot;5&quot;/&gt;&lt;property id=&quot;20300&quot; value=&quot;Slide 156&quot;/&gt;&lt;property id=&quot;20307&quot; value=&quot;1892&quot;/&gt;&lt;/object&gt;&lt;object type=&quot;3&quot; unique_id=&quot;10132&quot;&gt;&lt;property id=&quot;20148&quot; value=&quot;5&quot;/&gt;&lt;property id=&quot;20300&quot; value=&quot;Slide 157&quot;/&gt;&lt;property id=&quot;20307&quot; value=&quot;1893&quot;/&gt;&lt;/object&gt;&lt;object type=&quot;3&quot; unique_id=&quot;10133&quot;&gt;&lt;property id=&quot;20148&quot; value=&quot;5&quot;/&gt;&lt;property id=&quot;20300&quot; value=&quot;Slide 158&quot;/&gt;&lt;property id=&quot;20307&quot; value=&quot;1894&quot;/&gt;&lt;/object&gt;&lt;object type=&quot;3&quot; unique_id=&quot;10134&quot;&gt;&lt;property id=&quot;20148&quot; value=&quot;5&quot;/&gt;&lt;property id=&quot;20300&quot; value=&quot;Slide 159&quot;/&gt;&lt;property id=&quot;20307&quot; value=&quot;1895&quot;/&gt;&lt;/object&gt;&lt;object type=&quot;3&quot; unique_id=&quot;10135&quot;&gt;&lt;property id=&quot;20148&quot; value=&quot;5&quot;/&gt;&lt;property id=&quot;20300&quot; value=&quot;Slide 160&quot;/&gt;&lt;property id=&quot;20307&quot; value=&quot;1896&quot;/&gt;&lt;/object&gt;&lt;object type=&quot;3&quot; unique_id=&quot;10136&quot;&gt;&lt;property id=&quot;20148&quot; value=&quot;5&quot;/&gt;&lt;property id=&quot;20300&quot; value=&quot;Slide 161&quot;/&gt;&lt;property id=&quot;20307&quot; value=&quot;1897&quot;/&gt;&lt;/object&gt;&lt;object type=&quot;3&quot; unique_id=&quot;10137&quot;&gt;&lt;property id=&quot;20148&quot; value=&quot;5&quot;/&gt;&lt;property id=&quot;20300&quot; value=&quot;Slide 162&quot;/&gt;&lt;property id=&quot;20307&quot; value=&quot;1898&quot;/&gt;&lt;/object&gt;&lt;object type=&quot;3&quot; unique_id=&quot;10138&quot;&gt;&lt;property id=&quot;20148&quot; value=&quot;5&quot;/&gt;&lt;property id=&quot;20300&quot; value=&quot;Slide 163&quot;/&gt;&lt;property id=&quot;20307&quot; value=&quot;1899&quot;/&gt;&lt;/object&gt;&lt;object type=&quot;3&quot; unique_id=&quot;10139&quot;&gt;&lt;property id=&quot;20148&quot; value=&quot;5&quot;/&gt;&lt;property id=&quot;20300&quot; value=&quot;Slide 164 - &amp;quot;ความผิดเกี่ยวกับการตรวจรับพัสดุ/ตรวจรับการจ้าง &amp;quot;&quot;/&gt;&lt;property id=&quot;20307&quot; value=&quot;1900&quot;/&gt;&lt;/object&gt;&lt;object type=&quot;3&quot; unique_id=&quot;10140&quot;&gt;&lt;property id=&quot;20148&quot; value=&quot;5&quot;/&gt;&lt;property id=&quot;20300&quot; value=&quot;Slide 165 - &amp;quot;คาถา กัน ความผิดพลาด&amp;quot;&quot;/&gt;&lt;property id=&quot;20307&quot; value=&quot;1901&quot;/&gt;&lt;/object&gt;&lt;object type=&quot;3&quot; unique_id=&quot;10141&quot;&gt;&lt;property id=&quot;20148&quot; value=&quot;5&quot;/&gt;&lt;property id=&quot;20300&quot; value=&quot;Slide 166&quot;/&gt;&lt;property id=&quot;20307&quot; value=&quot;1902&quot;/&gt;&lt;/object&gt;&lt;object type=&quot;3&quot; unique_id=&quot;10142&quot;&gt;&lt;property id=&quot;20148&quot; value=&quot;5&quot;/&gt;&lt;property id=&quot;20300&quot; value=&quot;Slide 167&quot;/&gt;&lt;property id=&quot;20307&quot; value=&quot;1903&quot;/&gt;&lt;/object&gt;&lt;object type=&quot;3&quot; unique_id=&quot;10143&quot;&gt;&lt;property id=&quot;20148&quot; value=&quot;5&quot;/&gt;&lt;property id=&quot;20300&quot; value=&quot;Slide 168 - &amp;quot;ระเบียบสำนักนายกรัฐมนตรี&amp;#x0D;&amp;#x0A;ว่าด้วยการการลาของข้าราชการ พ.ศ.2555&amp;quot;&quot;/&gt;&lt;property id=&quot;20307&quot; value=&quot;1904&quot;/&gt;&lt;/object&gt;&lt;object type=&quot;3&quot; unique_id=&quot;10144&quot;&gt;&lt;property id=&quot;20148&quot; value=&quot;5&quot;/&gt;&lt;property id=&quot;20300&quot; value=&quot;Slide 169&quot;/&gt;&lt;property id=&quot;20307&quot; value=&quot;1905&quot;/&gt;&lt;/object&gt;&lt;object type=&quot;3&quot; unique_id=&quot;10145&quot;&gt;&lt;property id=&quot;20148&quot; value=&quot;5&quot;/&gt;&lt;property id=&quot;20300&quot; value=&quot;Slide 170&quot;/&gt;&lt;property id=&quot;20307&quot; value=&quot;1906&quot;/&gt;&lt;/object&gt;&lt;object type=&quot;3&quot; unique_id=&quot;10146&quot;&gt;&lt;property id=&quot;20148&quot; value=&quot;5&quot;/&gt;&lt;property id=&quot;20300&quot; value=&quot;Slide 171&quot;/&gt;&lt;property id=&quot;20307&quot; value=&quot;1907&quot;/&gt;&lt;/object&gt;&lt;object type=&quot;3&quot; unique_id=&quot;10147&quot;&gt;&lt;property id=&quot;20148&quot; value=&quot;5&quot;/&gt;&lt;property id=&quot;20300&quot; value=&quot;Slide 172&quot;/&gt;&lt;property id=&quot;20307&quot; value=&quot;1908&quot;/&gt;&lt;/object&gt;&lt;object type=&quot;3&quot; unique_id=&quot;10148&quot;&gt;&lt;property id=&quot;20148&quot; value=&quot;5&quot;/&gt;&lt;property id=&quot;20300&quot; value=&quot;Slide 173&quot;/&gt;&lt;property id=&quot;20307&quot; value=&quot;1909&quot;/&gt;&lt;/object&gt;&lt;object type=&quot;3&quot; unique_id=&quot;10149&quot;&gt;&lt;property id=&quot;20148&quot; value=&quot;5&quot;/&gt;&lt;property id=&quot;20300&quot; value=&quot;Slide 174 - &amp;quot; 5. การลาไปช่วยเหลือภริยาที่คลอดบุตร (ข้อ 20) &amp;quot;&quot;/&gt;&lt;property id=&quot;20307&quot; value=&quot;1910&quot;/&gt;&lt;/object&gt;&lt;object type=&quot;3&quot; unique_id=&quot;10150&quot;&gt;&lt;property id=&quot;20148&quot; value=&quot;5&quot;/&gt;&lt;property id=&quot;20300&quot; value=&quot;Slide 175&quot;/&gt;&lt;property id=&quot;20307&quot; value=&quot;1911&quot;/&gt;&lt;/object&gt;&lt;object type=&quot;3&quot; unique_id=&quot;10151&quot;&gt;&lt;property id=&quot;20148&quot; value=&quot;5&quot;/&gt;&lt;property id=&quot;20300&quot; value=&quot;Slide 176 - &amp;quot;      6.ลาไปฟื้นฟูสมรรถภาพด้านอาชีพ &amp;quot;&quot;/&gt;&lt;property id=&quot;20307&quot; value=&quot;1912&quot;/&gt;&lt;/object&gt;&lt;object type=&quot;3&quot; unique_id=&quot;10152&quot;&gt;&lt;property id=&quot;20148&quot; value=&quot;5&quot;/&gt;&lt;property id=&quot;20300&quot; value=&quot;Slide 177&quot;/&gt;&lt;property id=&quot;20307&quot; value=&quot;1913&quot;/&gt;&lt;/object&gt;&lt;object type=&quot;3&quot; unique_id=&quot;10153&quot;&gt;&lt;property id=&quot;20148&quot; value=&quot;5&quot;/&gt;&lt;property id=&quot;20300&quot; value=&quot;Slide 178&quot;/&gt;&lt;property id=&quot;20307&quot; value=&quot;1914&quot;/&gt;&lt;/object&gt;&lt;object type=&quot;3&quot; unique_id=&quot;10154&quot;&gt;&lt;property id=&quot;20148&quot; value=&quot;5&quot;/&gt;&lt;property id=&quot;20300&quot; value=&quot;Slide 179&quot;/&gt;&lt;property id=&quot;20307&quot; value=&quot;1915&quot;/&gt;&lt;/object&gt;&lt;object type=&quot;3&quot; unique_id=&quot;10155&quot;&gt;&lt;property id=&quot;20148&quot; value=&quot;5&quot;/&gt;&lt;property id=&quot;20300&quot; value=&quot;Slide 180 - &amp;quot;การไปต่างประเทศระหว่างการลา/วันหยุดราชการ&amp;quot;&quot;/&gt;&lt;property id=&quot;20307&quot; value=&quot;1917&quot;/&gt;&lt;/object&gt;&lt;object type=&quot;3&quot; unique_id=&quot;10156&quot;&gt;&lt;property id=&quot;20148&quot; value=&quot;5&quot;/&gt;&lt;property id=&quot;20300&quot; value=&quot;Slide 181 - &amp;quot;การขออนุญาตไปต่างประเทศซึ่งอยู่&amp;#x0D;&amp;#x0A;ติดเขตแดนประเทศไทย&amp;quot;&quot;/&gt;&lt;property id=&quot;20307&quot; value=&quot;1918&quot;/&gt;&lt;/object&gt;&lt;object type=&quot;3&quot; unique_id=&quot;10157&quot;&gt;&lt;property id=&quot;20148&quot; value=&quot;5&quot;/&gt;&lt;property id=&quot;20300&quot; value=&quot;Slide 182 - &amp;quot;การลาของผู้ไปช่วยราชการ&amp;quot;&quot;/&gt;&lt;property id=&quot;20307&quot; value=&quot;1919&quot;/&gt;&lt;/object&gt;&lt;object type=&quot;3&quot; unique_id=&quot;10158&quot;&gt;&lt;property id=&quot;20148&quot; value=&quot;5&quot;/&gt;&lt;property id=&quot;20300&quot; value=&quot;Slide 183&quot;/&gt;&lt;property id=&quot;20307&quot; value=&quot;1920&quot;/&gt;&lt;/object&gt;&lt;object type=&quot;3&quot; unique_id=&quot;10159&quot;&gt;&lt;property id=&quot;20148&quot; value=&quot;5&quot;/&gt;&lt;property id=&quot;20300&quot; value=&quot;Slide 184 - &amp;quot;การเรียกผู้ที่ได้รับอนุญาตการลา&amp;#x0D;&amp;#x0A;กลับมาปฏิบัติราชการ กรณีมีราชการจำเป็น&amp;quot;&quot;/&gt;&lt;property id=&quot;20307&quot; value=&quot;1921&quot;/&gt;&lt;/object&gt;&lt;object type=&quot;3&quot; unique_id=&quot;10160&quot;&gt;&lt;property id=&quot;20148&quot; value=&quot;5&quot;/&gt;&lt;property id=&quot;20300&quot; value=&quot;Slide 185 - &amp;quot;&amp;#x0D;&amp;#x0A;การควบคุมเวลาการปฏิบัติราชการ&amp;#x0D;&amp;#x0A;&amp;quot;&quot;/&gt;&lt;property id=&quot;20307&quot; value=&quot;1922&quot;/&gt;&lt;/object&gt;&lt;object type=&quot;3&quot; unique_id=&quot;10161&quot;&gt;&lt;property id=&quot;20148&quot; value=&quot;5&quot;/&gt;&lt;property id=&quot;20300&quot; value=&quot;Slide 186 - &amp;quot; &amp;quot;&quot;/&gt;&lt;property id=&quot;20307&quot; value=&quot;830&quot;/&gt;&lt;/object&gt;&lt;object type=&quot;3&quot; unique_id=&quot;10162&quot;&gt;&lt;property id=&quot;20148&quot; value=&quot;5&quot;/&gt;&lt;property id=&quot;20300&quot; value=&quot;Slide 187&quot;/&gt;&lt;property id=&quot;20307&quot; value=&quot;831&quot;/&gt;&lt;/object&gt;&lt;object type=&quot;3&quot; unique_id=&quot;10163&quot;&gt;&lt;property id=&quot;20148&quot; value=&quot;5&quot;/&gt;&lt;property id=&quot;20300&quot; value=&quot;Slide 188&quot;/&gt;&lt;property id=&quot;20307&quot; value=&quot;832&quot;/&gt;&lt;/object&gt;&lt;object type=&quot;3&quot; unique_id=&quot;10164&quot;&gt;&lt;property id=&quot;20148&quot; value=&quot;5&quot;/&gt;&lt;property id=&quot;20300&quot; value=&quot;Slide 189&quot;/&gt;&lt;property id=&quot;20307&quot; value=&quot;833&quot;/&gt;&lt;/object&gt;&lt;object type=&quot;3&quot; unique_id=&quot;10165&quot;&gt;&lt;property id=&quot;20148&quot; value=&quot;5&quot;/&gt;&lt;property id=&quot;20300&quot; value=&quot;Slide 190&quot;/&gt;&lt;property id=&quot;20307&quot; value=&quot;834&quot;/&gt;&lt;/object&gt;&lt;object type=&quot;3&quot; unique_id=&quot;10166&quot;&gt;&lt;property id=&quot;20148&quot; value=&quot;5&quot;/&gt;&lt;property id=&quot;20300&quot; value=&quot;Slide 191&quot;/&gt;&lt;property id=&quot;20307&quot; value=&quot;835&quot;/&gt;&lt;/object&gt;&lt;object type=&quot;3&quot; unique_id=&quot;10167&quot;&gt;&lt;property id=&quot;20148&quot; value=&quot;5&quot;/&gt;&lt;property id=&quot;20300&quot; value=&quot;Slide 192&quot;/&gt;&lt;property id=&quot;20307&quot; value=&quot;836&quot;/&gt;&lt;/object&gt;&lt;object type=&quot;3&quot; unique_id=&quot;10168&quot;&gt;&lt;property id=&quot;20148&quot; value=&quot;5&quot;/&gt;&lt;property id=&quot;20300&quot; value=&quot;Slide 193&quot;/&gt;&lt;property id=&quot;20307&quot; value=&quot;837&quot;/&gt;&lt;/object&gt;&lt;object type=&quot;3&quot; unique_id=&quot;10169&quot;&gt;&lt;property id=&quot;20148&quot; value=&quot;5&quot;/&gt;&lt;property id=&quot;20300&quot; value=&quot;Slide 194&quot;/&gt;&lt;property id=&quot;20307&quot; value=&quot;838&quot;/&gt;&lt;/object&gt;&lt;object type=&quot;3&quot; unique_id=&quot;10170&quot;&gt;&lt;property id=&quot;20148&quot; value=&quot;5&quot;/&gt;&lt;property id=&quot;20300&quot; value=&quot;Slide 195&quot;/&gt;&lt;property id=&quot;20307&quot; value=&quot;1926&quot;/&gt;&lt;/object&gt;&lt;object type=&quot;3&quot; unique_id=&quot;10171&quot;&gt;&lt;property id=&quot;20148&quot; value=&quot;5&quot;/&gt;&lt;property id=&quot;20300&quot; value=&quot;Slide 196&quot;/&gt;&lt;property id=&quot;20307&quot; value=&quot;1927&quot;/&gt;&lt;/object&gt;&lt;object type=&quot;3&quot; unique_id=&quot;10172&quot;&gt;&lt;property id=&quot;20148&quot; value=&quot;5&quot;/&gt;&lt;property id=&quot;20300&quot; value=&quot;Slide 197 - &amp;quot;  &amp;#x0D;&amp;#x0A;    พจนานุกรม : ข้าราชการหรือพนักงานรัฐวิสาหกิจ&amp;#x0D;&amp;#x0A;           ที่มีอำนาจปกครองดูแลผู้ใต้บังคับบัญชา&amp;#x0D;&amp;#x0A; อำนาจหน้าที่&quot;/&gt;&lt;property id=&quot;20307&quot; value=&quot;1928&quot;/&gt;&lt;/object&gt;&lt;object type=&quot;3&quot; unique_id=&quot;10173&quot;&gt;&lt;property id=&quot;20148&quot; value=&quot;5&quot;/&gt;&lt;property id=&quot;20300&quot; value=&quot;Slide 198&quot;/&gt;&lt;property id=&quot;20307&quot; value=&quot;1929&quot;/&gt;&lt;/object&gt;&lt;object type=&quot;3&quot; unique_id=&quot;10174&quot;&gt;&lt;property id=&quot;20148&quot; value=&quot;5&quot;/&gt;&lt;property id=&quot;20300&quot; value=&quot;Slide 199&quot;/&gt;&lt;property id=&quot;20307&quot; value=&quot;1930&quot;/&gt;&lt;/object&gt;&lt;object type=&quot;3&quot; unique_id=&quot;10175&quot;&gt;&lt;property id=&quot;20148&quot; value=&quot;5&quot;/&gt;&lt;property id=&quot;20300&quot; value=&quot;Slide 200&quot;/&gt;&lt;property id=&quot;20307&quot; value=&quot;843&quot;/&gt;&lt;/object&gt;&lt;object type=&quot;3&quot; unique_id=&quot;10176&quot;&gt;&lt;property id=&quot;20148&quot; value=&quot;5&quot;/&gt;&lt;property id=&quot;20300&quot; value=&quot;Slide 201&quot;/&gt;&lt;property id=&quot;20307&quot; value=&quot;1232&quot;/&gt;&lt;/object&gt;&lt;object type=&quot;3&quot; unique_id=&quot;10177&quot;&gt;&lt;property id=&quot;20148&quot; value=&quot;5&quot;/&gt;&lt;property id=&quot;20300&quot; value=&quot;Slide 202&quot;/&gt;&lt;property id=&quot;20307&quot; value=&quot;844&quot;/&gt;&lt;/object&gt;&lt;object type=&quot;3&quot; unique_id=&quot;10178&quot;&gt;&lt;property id=&quot;20148&quot; value=&quot;5&quot;/&gt;&lt;property id=&quot;20300&quot; value=&quot;Slide 203&quot;/&gt;&lt;property id=&quot;20307&quot; value=&quot;845&quot;/&gt;&lt;/object&gt;&lt;object type=&quot;3&quot; unique_id=&quot;10179&quot;&gt;&lt;property id=&quot;20148&quot; value=&quot;5&quot;/&gt;&lt;property id=&quot;20300&quot; value=&quot;Slide 204&quot;/&gt;&lt;property id=&quot;20307&quot; value=&quot;846&quot;/&gt;&lt;/object&gt;&lt;object type=&quot;3&quot; unique_id=&quot;10180&quot;&gt;&lt;property id=&quot;20148&quot; value=&quot;5&quot;/&gt;&lt;property id=&quot;20300&quot; value=&quot;Slide 206 - &amp;quot;                    ใบขอลาป่วย&amp;#x0D;&amp;#x0A;        นายกวน ขอลาป่วย จำนวน 1 วัน &amp;#x0D;&amp;#x0A;       &amp;#x0D;&amp;#x0A;       เนื่องจาก.....................&quot;/&gt;&lt;property id=&quot;20307&quot; value=&quot;847&quot;/&gt;&lt;/object&gt;&lt;object type=&quot;3&quot; unique_id=&quot;10181&quot;&gt;&lt;property id=&quot;20148&quot; value=&quot;5&quot;/&gt;&lt;property id=&quot;20300&quot; value=&quot;Slide 207 - &amp;quot;&amp;#x0D;&amp;#x0A;                       ใบขอลาป่วย&amp;#x0D;&amp;#x0A;        นางแดง   ขอลาป่วย จำนวน 1 วัน &amp;#x0D;&amp;#x0A;       &amp;#x0D;&amp;#x0A;       เนื่องจาก...............&quot;/&gt;&lt;property id=&quot;20307&quot; value=&quot;848&quot;/&gt;&lt;/object&gt;&lt;object type=&quot;3&quot; unique_id=&quot;10182&quot;&gt;&lt;property id=&quot;20148&quot; value=&quot;5&quot;/&gt;&lt;property id=&quot;20300&quot; value=&quot;Slide 208&quot;/&gt;&lt;property id=&quot;20307&quot; value=&quot;849&quot;/&gt;&lt;/object&gt;&lt;object type=&quot;3&quot; unique_id=&quot;10183&quot;&gt;&lt;property id=&quot;20148&quot; value=&quot;5&quot;/&gt;&lt;property id=&quot;20300&quot; value=&quot;Slide 209&quot;/&gt;&lt;property id=&quot;20307&quot; value=&quot;850&quot;/&gt;&lt;/object&gt;&lt;object type=&quot;3&quot; unique_id=&quot;10184&quot;&gt;&lt;property id=&quot;20148&quot; value=&quot;5&quot;/&gt;&lt;property id=&quot;20300&quot; value=&quot;Slide 210&quot;/&gt;&lt;property id=&quot;20307&quot; value=&quot;852&quot;/&gt;&lt;/object&gt;&lt;object type=&quot;3&quot; unique_id=&quot;10185&quot;&gt;&lt;property id=&quot;20148&quot; value=&quot;5&quot;/&gt;&lt;property id=&quot;20300&quot; value=&quot;Slide 211&quot;/&gt;&lt;property id=&quot;20307&quot; value=&quot;853&quot;/&gt;&lt;/object&gt;&lt;object type=&quot;3&quot; unique_id=&quot;10186&quot;&gt;&lt;property id=&quot;20148&quot; value=&quot;5&quot;/&gt;&lt;property id=&quot;20300&quot; value=&quot;Slide 212&quot;/&gt;&lt;property id=&quot;20307&quot; value=&quot;854&quot;/&gt;&lt;/object&gt;&lt;object type=&quot;3&quot; unique_id=&quot;10187&quot;&gt;&lt;property id=&quot;20148&quot; value=&quot;5&quot;/&gt;&lt;property id=&quot;20300&quot; value=&quot;Slide 214&quot;/&gt;&lt;property id=&quot;20307&quot; value=&quot;855&quot;/&gt;&lt;/object&gt;&lt;object type=&quot;3&quot; unique_id=&quot;10188&quot;&gt;&lt;property id=&quot;20148&quot; value=&quot;5&quot;/&gt;&lt;property id=&quot;20300&quot; value=&quot;Slide 216&quot;/&gt;&lt;property id=&quot;20307&quot; value=&quot;856&quot;/&gt;&lt;/object&gt;&lt;object type=&quot;3&quot; unique_id=&quot;10189&quot;&gt;&lt;property id=&quot;20148&quot; value=&quot;5&quot;/&gt;&lt;property id=&quot;20300&quot; value=&quot;Slide 217&quot;/&gt;&lt;property id=&quot;20307&quot; value=&quot;857&quot;/&gt;&lt;/object&gt;&lt;object type=&quot;3&quot; unique_id=&quot;10190&quot;&gt;&lt;property id=&quot;20148&quot; value=&quot;5&quot;/&gt;&lt;property id=&quot;20300&quot; value=&quot;Slide 218&quot;/&gt;&lt;property id=&quot;20307&quot; value=&quot;858&quot;/&gt;&lt;/object&gt;&lt;object type=&quot;3&quot; unique_id=&quot;10191&quot;&gt;&lt;property id=&quot;20148&quot; value=&quot;5&quot;/&gt;&lt;property id=&quot;20300&quot; value=&quot;Slide 220 - &amp;quot;  ตัวอย่างความผิดเรื่องการประพฤติชั่ว&amp;quot;&quot;/&gt;&lt;property id=&quot;20307&quot; value=&quot;859&quot;/&gt;&lt;/object&gt;&lt;object type=&quot;3&quot; unique_id=&quot;10192&quot;&gt;&lt;property id=&quot;20148&quot; value=&quot;5&quot;/&gt;&lt;property id=&quot;20300&quot; value=&quot;Slide 221 - &amp;quot;  ตัวอย่างความผิดเรื่องการประพฤติชั่ว&amp;quot;&quot;/&gt;&lt;property id=&quot;20307&quot; value=&quot;860&quot;/&gt;&lt;/object&gt;&lt;object type=&quot;3&quot; unique_id=&quot;10193&quot;&gt;&lt;property id=&quot;20148&quot; value=&quot;5&quot;/&gt;&lt;property id=&quot;20300&quot; value=&quot;Slide 222 - &amp;quot;        3. หมกมุ่นในการพนัน&amp;quot;&quot;/&gt;&lt;property id=&quot;20307&quot; value=&quot;861&quot;/&gt;&lt;/object&gt;&lt;object type=&quot;3&quot; unique_id=&quot;10194&quot;&gt;&lt;property id=&quot;20148&quot; value=&quot;5&quot;/&gt;&lt;property id=&quot;20300&quot; value=&quot;Slide 224 - &amp;quot;           4. กระทำอนาจาร&amp;quot;&quot;/&gt;&lt;property id=&quot;20307&quot; value=&quot;862&quot;/&gt;&lt;/object&gt;&lt;object type=&quot;3&quot; unique_id=&quot;10195&quot;&gt;&lt;property id=&quot;20148&quot; value=&quot;5&quot;/&gt;&lt;property id=&quot;20300&quot; value=&quot;Slide 226 - &amp;quot;         &amp;quot;&quot;/&gt;&lt;property id=&quot;20307&quot; value=&quot;863&quot;/&gt;&lt;/object&gt;&lt;object type=&quot;3&quot; unique_id=&quot;10196&quot;&gt;&lt;property id=&quot;20148&quot; value=&quot;5&quot;/&gt;&lt;property id=&quot;20300&quot; value=&quot;Slide 228 - &amp;quot;       6. กระทำความผิดอาญา&amp;quot;&quot;/&gt;&lt;property id=&quot;20307&quot; value=&quot;864&quot;/&gt;&lt;/object&gt;&lt;object type=&quot;3&quot; unique_id=&quot;10197&quot;&gt;&lt;property id=&quot;20148&quot; value=&quot;5&quot;/&gt;&lt;property id=&quot;20300&quot; value=&quot;Slide 230 - &amp;quot;       7. ปลอมลายมือ&amp;quot;&quot;/&gt;&lt;property id=&quot;20307&quot; value=&quot;865&quot;/&gt;&lt;/object&gt;&lt;object type=&quot;3&quot; unique_id=&quot;10198&quot;&gt;&lt;property id=&quot;20148&quot; value=&quot;5&quot;/&gt;&lt;property id=&quot;20300&quot; value=&quot;Slide 231 - &amp;quot;8. เบิกเงินเกี่ยวกับสิทธิประโยชน์/สวัสดิการ เป็นเท็จ&amp;#x0D;&amp;#x0A;    เบิกค่าเช่าบ้านเท็จ-ไล่ออกสถานเดียว&amp;quot;&quot;/&gt;&lt;property id=&quot;20307&quot; value=&quot;866&quot;/&gt;&lt;/object&gt;&lt;object type=&quot;3&quot; unique_id=&quot;10199&quot;&gt;&lt;property id=&quot;20148&quot; value=&quot;5&quot;/&gt;&lt;property id=&quot;20300&quot; value=&quot;Slide 235&quot;/&gt;&lt;property id=&quot;20307&quot; value=&quot;867&quot;/&gt;&lt;/object&gt;&lt;object type=&quot;3&quot; unique_id=&quot;10200&quot;&gt;&lt;property id=&quot;20148&quot; value=&quot;5&quot;/&gt;&lt;property id=&quot;20300&quot; value=&quot;Slide 236 - &amp;quot;คณะกรรมการพิทักษ์ระบบคุณธรรม (ก.พ.ค.) &amp;#x0D;&amp;#x0A;  (Merit Systems Protection Board)&amp;quot;&quot;/&gt;&lt;property id=&quot;20307&quot; value=&quot;868&quot;/&gt;&lt;/object&gt;&lt;object type=&quot;3&quot; unique_id=&quot;10201&quot;&gt;&lt;property id=&quot;20148&quot; value=&quot;5&quot;/&gt;&lt;property id=&quot;20300&quot; value=&quot;Slide 237&quot;/&gt;&lt;property id=&quot;20307&quot; value=&quot;869&quot;/&gt;&lt;/object&gt;&lt;object type=&quot;3&quot; unique_id=&quot;10202&quot;&gt;&lt;property id=&quot;20148&quot; value=&quot;5&quot;/&gt;&lt;property id=&quot;20300&quot; value=&quot;Slide 238&quot;/&gt;&lt;property id=&quot;20307&quot; value=&quot;1176&quot;/&gt;&lt;/object&gt;&lt;object type=&quot;3&quot; unique_id=&quot;10203&quot;&gt;&lt;property id=&quot;20148&quot; value=&quot;5&quot;/&gt;&lt;property id=&quot;20300&quot; value=&quot;Slide 239&quot;/&gt;&lt;property id=&quot;20307&quot; value=&quot;1177&quot;/&gt;&lt;/object&gt;&lt;object type=&quot;3&quot; unique_id=&quot;10205&quot;&gt;&lt;property id=&quot;20148&quot; value=&quot;5&quot;/&gt;&lt;property id=&quot;20300&quot; value=&quot;Slide 240 - &amp;quot;การอุทธรณ์โทษทางวินัย/ร้องทุกข์กรณีถูกสั่งให้ออกฯ&amp;#x0D;&amp;#x0A;ของลูกจ้างประจำ&amp;quot;&quot;/&gt;&lt;property id=&quot;20307&quot; value=&quot;1336&quot;/&gt;&lt;/object&gt;&lt;object type=&quot;3&quot; unique_id=&quot;10207&quot;&gt;&lt;property id=&quot;20148&quot; value=&quot;5&quot;/&gt;&lt;property id=&quot;20300&quot; value=&quot;Slide 241 - &amp;quot;การอุทธรณ์โทษทางวินัยของพนักงานราชการ&amp;quot;&quot;/&gt;&lt;property id=&quot;20307&quot; value=&quot;1338&quot;/&gt;&lt;/object&gt;&lt;object type=&quot;3&quot; unique_id=&quot;10208&quot;&gt;&lt;property id=&quot;20148&quot; value=&quot;5&quot;/&gt;&lt;property id=&quot;20300&quot; value=&quot;Slide 242 - &amp;quot;การอุทธรณ์คำสั่งเลิกจ้างลูกจ้างชั่วคราว&amp;quot;&quot;/&gt;&lt;property id=&quot;20307&quot; value=&quot;1339&quot;/&gt;&lt;/object&gt;&lt;object type=&quot;3&quot; unique_id=&quot;10210&quot;&gt;&lt;property id=&quot;20148&quot; value=&quot;5&quot;/&gt;&lt;property id=&quot;20300&quot; value=&quot;Slide 243&quot;/&gt;&lt;property id=&quot;20307&quot; value=&quot;1621&quot;/&gt;&lt;/object&gt;&lt;object type=&quot;3&quot; unique_id=&quot;10211&quot;&gt;&lt;property id=&quot;20148&quot; value=&quot;5&quot;/&gt;&lt;property id=&quot;20300&quot; value=&quot;Slide 244&quot;/&gt;&lt;property id=&quot;20307&quot; value=&quot;1622&quot;/&gt;&lt;/object&gt;&lt;object type=&quot;3&quot; unique_id=&quot;10212&quot;&gt;&lt;property id=&quot;20148&quot; value=&quot;5&quot;/&gt;&lt;property id=&quot;20300&quot; value=&quot;Slide 245&quot;/&gt;&lt;property id=&quot;20307&quot; value=&quot;1623&quot;/&gt;&lt;/object&gt;&lt;object type=&quot;3&quot; unique_id=&quot;10213&quot;&gt;&lt;property id=&quot;20148&quot; value=&quot;5&quot;/&gt;&lt;property id=&quot;20300&quot; value=&quot;Slide 246&quot;/&gt;&lt;property id=&quot;20307&quot; value=&quot;1624&quot;/&gt;&lt;/object&gt;&lt;object type=&quot;3&quot; unique_id=&quot;10214&quot;&gt;&lt;property id=&quot;20148&quot; value=&quot;5&quot;/&gt;&lt;property id=&quot;20300&quot; value=&quot;Slide 247&quot;/&gt;&lt;property id=&quot;20307&quot; value=&quot;1625&quot;/&gt;&lt;/object&gt;&lt;object type=&quot;3&quot; unique_id=&quot;10215&quot;&gt;&lt;property id=&quot;20148&quot; value=&quot;5&quot;/&gt;&lt;property id=&quot;20300&quot; value=&quot;Slide 248&quot;/&gt;&lt;property id=&quot;20307&quot; value=&quot;1626&quot;/&gt;&lt;/object&gt;&lt;object type=&quot;3&quot; unique_id=&quot;10216&quot;&gt;&lt;property id=&quot;20148&quot; value=&quot;5&quot;/&gt;&lt;property id=&quot;20300&quot; value=&quot;Slide 249&quot;/&gt;&lt;property id=&quot;20307&quot; value=&quot;1627&quot;/&gt;&lt;/object&gt;&lt;object type=&quot;3&quot; unique_id=&quot;10217&quot;&gt;&lt;property id=&quot;20148&quot; value=&quot;5&quot;/&gt;&lt;property id=&quot;20300&quot; value=&quot;Slide 250 - &amp;quot;ความรับผิดชดใช้ค่าสินไหมทดแทน&amp;quot;&quot;/&gt;&lt;property id=&quot;20307&quot; value=&quot;1628&quot;/&gt;&lt;/object&gt;&lt;object type=&quot;3&quot; unique_id=&quot;10218&quot;&gt;&lt;property id=&quot;20148&quot; value=&quot;5&quot;/&gt;&lt;property id=&quot;20300&quot; value=&quot;Slide 251&quot;/&gt;&lt;property id=&quot;20307&quot; value=&quot;1629&quot;/&gt;&lt;/object&gt;&lt;object type=&quot;3&quot; unique_id=&quot;10219&quot;&gt;&lt;property id=&quot;20148&quot; value=&quot;5&quot;/&gt;&lt;property id=&quot;20300&quot; value=&quot;Slide 252&quot;/&gt;&lt;property id=&quot;20307&quot; value=&quot;1630&quot;/&gt;&lt;/object&gt;&lt;object type=&quot;3&quot; unique_id=&quot;10220&quot;&gt;&lt;property id=&quot;20148&quot; value=&quot;5&quot;/&gt;&lt;property id=&quot;20300&quot; value=&quot;Slide 253&quot;/&gt;&lt;property id=&quot;20307&quot; value=&quot;1631&quot;/&gt;&lt;/object&gt;&lt;object type=&quot;3&quot; unique_id=&quot;10221&quot;&gt;&lt;property id=&quot;20148&quot; value=&quot;5&quot;/&gt;&lt;property id=&quot;20300&quot; value=&quot;Slide 254&quot;/&gt;&lt;property id=&quot;20307&quot; value=&quot;1632&quot;/&gt;&lt;/object&gt;&lt;object type=&quot;3&quot; unique_id=&quot;10222&quot;&gt;&lt;property id=&quot;20148&quot; value=&quot;5&quot;/&gt;&lt;property id=&quot;20300&quot; value=&quot;Slide 255 - &amp;quot;กรณีที่ถือว่า “ประมาทเลินเล่ออย่างร้ายแรง”&amp;quot;&quot;/&gt;&lt;property id=&quot;20307&quot; value=&quot;1633&quot;/&gt;&lt;/object&gt;&lt;object type=&quot;3&quot; unique_id=&quot;10223&quot;&gt;&lt;property id=&quot;20148&quot; value=&quot;5&quot;/&gt;&lt;property id=&quot;20300&quot; value=&quot;Slide 256&quot;/&gt;&lt;property id=&quot;20307&quot; value=&quot;1634&quot;/&gt;&lt;/object&gt;&lt;object type=&quot;3&quot; unique_id=&quot;10224&quot;&gt;&lt;property id=&quot;20148&quot; value=&quot;5&quot;/&gt;&lt;property id=&quot;20300&quot; value=&quot;Slide 257&quot;/&gt;&lt;property id=&quot;20307&quot; value=&quot;1635&quot;/&gt;&lt;/object&gt;&lt;object type=&quot;3&quot; unique_id=&quot;10225&quot;&gt;&lt;property id=&quot;20148&quot; value=&quot;5&quot;/&gt;&lt;property id=&quot;20300&quot; value=&quot;Slide 258&quot;/&gt;&lt;property id=&quot;20307&quot; value=&quot;1636&quot;/&gt;&lt;/object&gt;&lt;object type=&quot;3&quot; unique_id=&quot;10226&quot;&gt;&lt;property id=&quot;20148&quot; value=&quot;5&quot;/&gt;&lt;property id=&quot;20300&quot; value=&quot;Slide 259&quot;/&gt;&lt;property id=&quot;20307&quot; value=&quot;1637&quot;/&gt;&lt;/object&gt;&lt;object type=&quot;3&quot; unique_id=&quot;10227&quot;&gt;&lt;property id=&quot;20148&quot; value=&quot;5&quot;/&gt;&lt;property id=&quot;20300&quot; value=&quot;Slide 260&quot;/&gt;&lt;property id=&quot;20307&quot; value=&quot;1638&quot;/&gt;&lt;/object&gt;&lt;object type=&quot;3&quot; unique_id=&quot;10228&quot;&gt;&lt;property id=&quot;20148&quot; value=&quot;5&quot;/&gt;&lt;property id=&quot;20300&quot; value=&quot;Slide 261 - &amp;quot;ถ้าไม่ได้ทำโดย จงใจ/ประมาท/เหตุสุดวิสัย&amp;quot;&quot;/&gt;&lt;property id=&quot;20307&quot; value=&quot;1639&quot;/&gt;&lt;/object&gt;&lt;object type=&quot;3&quot; unique_id=&quot;10229&quot;&gt;&lt;property id=&quot;20148&quot; value=&quot;5&quot;/&gt;&lt;property id=&quot;20300&quot; value=&quot;Slide 262 - &amp;quot;คำนิยาม &amp;quot;&quot;/&gt;&lt;property id=&quot;20307&quot; value=&quot;1640&quot;/&gt;&lt;/object&gt;&lt;object type=&quot;3&quot; unique_id=&quot;10230&quot;&gt;&lt;property id=&quot;20148&quot; value=&quot;5&quot;/&gt;&lt;property id=&quot;20300&quot; value=&quot;Slide 263 - &amp;quot;เจ้าหน้าที่ของรัฐในสังกัด สป.สธ.ปี2555 &amp;quot;&quot;/&gt;&lt;property id=&quot;20307&quot; value=&quot;1641&quot;/&gt;&lt;/object&gt;&lt;object type=&quot;3&quot; unique_id=&quot;10231&quot;&gt;&lt;property id=&quot;20148&quot; value=&quot;5&quot;/&gt;&lt;property id=&quot;20300&quot; value=&quot;Slide 264 - &amp;quot;สาระสำคัญ&amp;quot;&quot;/&gt;&lt;property id=&quot;20307&quot; value=&quot;1642&quot;/&gt;&lt;/object&gt;&lt;object type=&quot;3&quot; unique_id=&quot;10232&quot;&gt;&lt;property id=&quot;20148&quot; value=&quot;5&quot;/&gt;&lt;property id=&quot;20300&quot; value=&quot;Slide 265 - &amp;quot;กรณีละเมิดในการปฏิบัติหน้าที่-รัฐเสียหาย&amp;quot;&quot;/&gt;&lt;property id=&quot;20307&quot; value=&quot;1643&quot;/&gt;&lt;/object&gt;&lt;object type=&quot;3&quot; unique_id=&quot;10233&quot;&gt;&lt;property id=&quot;20148&quot; value=&quot;5&quot;/&gt;&lt;property id=&quot;20300&quot; value=&quot;Slide 266 - &amp;quot;การปฏิบัติหน้าที่ในการใช้-รถเกิดอุบัติเหตุ&amp;quot;&quot;/&gt;&lt;property id=&quot;20307&quot; value=&quot;1644&quot;/&gt;&lt;/object&gt;&lt;object type=&quot;3&quot; unique_id=&quot;10234&quot;&gt;&lt;property id=&quot;20148&quot; value=&quot;5&quot;/&gt;&lt;property id=&quot;20300&quot; value=&quot;Slide 267 - &amp;quot;พ.ร.บ.จราจรทางบก พ.ศ. ๒๕๒๒ แก้ไขฉบับที่ ๘-๒๕๕๑&amp;quot;&quot;/&gt;&lt;property id=&quot;20307&quot; value=&quot;1751&quot;/&gt;&lt;/object&gt;&lt;object type=&quot;3&quot; unique_id=&quot;10235&quot;&gt;&lt;property id=&quot;20148&quot; value=&quot;5&quot;/&gt;&lt;property id=&quot;20300&quot; value=&quot;Slide 268&quot;/&gt;&lt;property id=&quot;20307&quot; value=&quot;1752&quot;/&gt;&lt;/object&gt;&lt;object type=&quot;3&quot; unique_id=&quot;10236&quot;&gt;&lt;property id=&quot;20148&quot; value=&quot;5&quot;/&gt;&lt;property id=&quot;20300&quot; value=&quot;Slide 269&quot;/&gt;&lt;property id=&quot;20307&quot; value=&quot;1753&quot;/&gt;&lt;/object&gt;&lt;object type=&quot;3&quot; unique_id=&quot;10237&quot;&gt;&lt;property id=&quot;20148&quot; value=&quot;5&quot;/&gt;&lt;property id=&quot;20300&quot; value=&quot;Slide 270&quot;/&gt;&lt;property id=&quot;20307&quot; value=&quot;1754&quot;/&gt;&lt;/object&gt;&lt;object type=&quot;3&quot; unique_id=&quot;10238&quot;&gt;&lt;property id=&quot;20148&quot; value=&quot;5&quot;/&gt;&lt;property id=&quot;20300&quot; value=&quot;Slide 271&quot;/&gt;&lt;property id=&quot;20307&quot; value=&quot;1755&quot;/&gt;&lt;/object&gt;&lt;object type=&quot;3&quot; unique_id=&quot;10239&quot;&gt;&lt;property id=&quot;20148&quot; value=&quot;5&quot;/&gt;&lt;property id=&quot;20300&quot; value=&quot;Slide 272&quot;/&gt;&lt;property id=&quot;20307&quot; value=&quot;1756&quot;/&gt;&lt;/object&gt;&lt;object type=&quot;3&quot; unique_id=&quot;10240&quot;&gt;&lt;property id=&quot;20148&quot; value=&quot;5&quot;/&gt;&lt;property id=&quot;20300&quot; value=&quot;Slide 273 - &amp;quot;8คำพิพากษาศาลปกครองสูงสุด อ.152/2554&amp;quot;&quot;/&gt;&lt;property id=&quot;20307&quot; value=&quot;1757&quot;/&gt;&lt;/object&gt;&lt;object type=&quot;3&quot; unique_id=&quot;10241&quot;&gt;&lt;property id=&quot;20148&quot; value=&quot;5&quot;/&gt;&lt;property id=&quot;20300&quot; value=&quot;Slide 274&quot;/&gt;&lt;property id=&quot;20307&quot; value=&quot;1758&quot;/&gt;&lt;/object&gt;&lt;object type=&quot;3&quot; unique_id=&quot;10242&quot;&gt;&lt;property id=&quot;20148&quot; value=&quot;5&quot;/&gt;&lt;property id=&quot;20300&quot; value=&quot;Slide 275&quot;/&gt;&lt;property id=&quot;20307&quot; value=&quot;1759&quot;/&gt;&lt;/object&gt;&lt;object type=&quot;3&quot; unique_id=&quot;10243&quot;&gt;&lt;property id=&quot;20148&quot; value=&quot;5&quot;/&gt;&lt;property id=&quot;20300&quot; value=&quot;Slide 276&quot;/&gt;&lt;property id=&quot;20307&quot; value=&quot;1760&quot;/&gt;&lt;/object&gt;&lt;object type=&quot;3&quot; unique_id=&quot;10244&quot;&gt;&lt;property id=&quot;20148&quot; value=&quot;5&quot;/&gt;&lt;property id=&quot;20300&quot; value=&quot;Slide 277&quot;/&gt;&lt;property id=&quot;20307&quot; value=&quot;1761&quot;/&gt;&lt;/object&gt;&lt;object type=&quot;3&quot; unique_id=&quot;10245&quot;&gt;&lt;property id=&quot;20148&quot; value=&quot;5&quot;/&gt;&lt;property id=&quot;20300&quot; value=&quot;Slide 278&quot;/&gt;&lt;property id=&quot;20307&quot; value=&quot;1762&quot;/&gt;&lt;/object&gt;&lt;object type=&quot;3&quot; unique_id=&quot;10246&quot;&gt;&lt;property id=&quot;20148&quot; value=&quot;5&quot;/&gt;&lt;property id=&quot;20300&quot; value=&quot;Slide 279&quot;/&gt;&lt;property id=&quot;20307&quot; value=&quot;1763&quot;/&gt;&lt;/object&gt;&lt;object type=&quot;3&quot; unique_id=&quot;10247&quot;&gt;&lt;property id=&quot;20148&quot; value=&quot;5&quot;/&gt;&lt;property id=&quot;20300&quot; value=&quot;Slide 280&quot;/&gt;&lt;property id=&quot;20307&quot; value=&quot;1764&quot;/&gt;&lt;/object&gt;&lt;object type=&quot;3&quot; unique_id=&quot;10248&quot;&gt;&lt;property id=&quot;20148&quot; value=&quot;5&quot;/&gt;&lt;property id=&quot;20300&quot; value=&quot;Slide 281&quot;/&gt;&lt;property id=&quot;20307&quot; value=&quot;1765&quot;/&gt;&lt;/object&gt;&lt;object type=&quot;3&quot; unique_id=&quot;10249&quot;&gt;&lt;property id=&quot;20148&quot; value=&quot;5&quot;/&gt;&lt;property id=&quot;20300&quot; value=&quot;Slide 282&quot;/&gt;&lt;property id=&quot;20307&quot; value=&quot;1766&quot;/&gt;&lt;/object&gt;&lt;object type=&quot;3&quot; unique_id=&quot;10250&quot;&gt;&lt;property id=&quot;20148&quot; value=&quot;5&quot;/&gt;&lt;property id=&quot;20300&quot; value=&quot;Slide 283&quot;/&gt;&lt;property id=&quot;20307&quot; value=&quot;1767&quot;/&gt;&lt;/object&gt;&lt;object type=&quot;3&quot; unique_id=&quot;10251&quot;&gt;&lt;property id=&quot;20148&quot; value=&quot;5&quot;/&gt;&lt;property id=&quot;20300&quot; value=&quot;Slide 284&quot;/&gt;&lt;property id=&quot;20307&quot; value=&quot;1768&quot;/&gt;&lt;/object&gt;&lt;object type=&quot;3&quot; unique_id=&quot;10252&quot;&gt;&lt;property id=&quot;20148&quot; value=&quot;5&quot;/&gt;&lt;property id=&quot;20300&quot; value=&quot;Slide 285&quot;/&gt;&lt;property id=&quot;20307&quot; value=&quot;1769&quot;/&gt;&lt;/object&gt;&lt;object type=&quot;3&quot; unique_id=&quot;10253&quot;&gt;&lt;property id=&quot;20148&quot; value=&quot;5&quot;/&gt;&lt;property id=&quot;20300&quot; value=&quot;Slide 286&quot;/&gt;&lt;property id=&quot;20307&quot; value=&quot;1770&quot;/&gt;&lt;/object&gt;&lt;object type=&quot;3&quot; unique_id=&quot;10254&quot;&gt;&lt;property id=&quot;20148&quot; value=&quot;5&quot;/&gt;&lt;property id=&quot;20300&quot; value=&quot;Slide 287&quot;/&gt;&lt;property id=&quot;20307&quot; value=&quot;1771&quot;/&gt;&lt;/object&gt;&lt;object type=&quot;3&quot; unique_id=&quot;10255&quot;&gt;&lt;property id=&quot;20148&quot; value=&quot;5&quot;/&gt;&lt;property id=&quot;20300&quot; value=&quot;Slide 288&quot;/&gt;&lt;property id=&quot;20307&quot; value=&quot;1772&quot;/&gt;&lt;/object&gt;&lt;object type=&quot;3&quot; unique_id=&quot;10256&quot;&gt;&lt;property id=&quot;20148&quot; value=&quot;5&quot;/&gt;&lt;property id=&quot;20300&quot; value=&quot;Slide 289&quot;/&gt;&lt;property id=&quot;20307&quot; value=&quot;1773&quot;/&gt;&lt;/object&gt;&lt;object type=&quot;3&quot; unique_id=&quot;10257&quot;&gt;&lt;property id=&quot;20148&quot; value=&quot;5&quot;/&gt;&lt;property id=&quot;20300&quot; value=&quot;Slide 290&quot;/&gt;&lt;property id=&quot;20307&quot; value=&quot;1655&quot;/&gt;&lt;/object&gt;&lt;object type=&quot;3&quot; unique_id=&quot;10258&quot;&gt;&lt;property id=&quot;20148&quot; value=&quot;5&quot;/&gt;&lt;property id=&quot;20300&quot; value=&quot;Slide 291&quot;/&gt;&lt;property id=&quot;20307&quot; value=&quot;1656&quot;/&gt;&lt;/object&gt;&lt;object type=&quot;3&quot; unique_id=&quot;10259&quot;&gt;&lt;property id=&quot;20148&quot; value=&quot;5&quot;/&gt;&lt;property id=&quot;20300&quot; value=&quot;Slide 292&quot;/&gt;&lt;property id=&quot;20307&quot; value=&quot;1657&quot;/&gt;&lt;/object&gt;&lt;object type=&quot;3&quot; unique_id=&quot;10260&quot;&gt;&lt;property id=&quot;20148&quot; value=&quot;5&quot;/&gt;&lt;property id=&quot;20300&quot; value=&quot;Slide 293&quot;/&gt;&lt;property id=&quot;20307&quot; value=&quot;1658&quot;/&gt;&lt;/object&gt;&lt;object type=&quot;3&quot; unique_id=&quot;10261&quot;&gt;&lt;property id=&quot;20148&quot; value=&quot;5&quot;/&gt;&lt;property id=&quot;20300&quot; value=&quot;Slide 294&quot;/&gt;&lt;property id=&quot;20307&quot; value=&quot;1659&quot;/&gt;&lt;/object&gt;&lt;object type=&quot;3&quot; unique_id=&quot;10262&quot;&gt;&lt;property id=&quot;20148&quot; value=&quot;5&quot;/&gt;&lt;property id=&quot;20300&quot; value=&quot;Slide 295&quot;/&gt;&lt;property id=&quot;20307&quot; value=&quot;1660&quot;/&gt;&lt;/object&gt;&lt;object type=&quot;3&quot; unique_id=&quot;10263&quot;&gt;&lt;property id=&quot;20148&quot; value=&quot;5&quot;/&gt;&lt;property id=&quot;20300&quot; value=&quot;Slide 296&quot;/&gt;&lt;property id=&quot;20307&quot; value=&quot;1661&quot;/&gt;&lt;/object&gt;&lt;object type=&quot;3&quot; unique_id=&quot;10264&quot;&gt;&lt;property id=&quot;20148&quot; value=&quot;5&quot;/&gt;&lt;property id=&quot;20300&quot; value=&quot;Slide 297&quot;/&gt;&lt;property id=&quot;20307&quot; value=&quot;1662&quot;/&gt;&lt;/object&gt;&lt;object type=&quot;3&quot; unique_id=&quot;10265&quot;&gt;&lt;property id=&quot;20148&quot; value=&quot;5&quot;/&gt;&lt;property id=&quot;20300&quot; value=&quot;Slide 298 - &amp;quot;Ahฟ้องต่อศาลยุติธรรม เรียกค่าเสียหาย&amp;quot;&quot;/&gt;&lt;property id=&quot;20307&quot; value=&quot;1663&quot;/&gt;&lt;/object&gt;&lt;object type=&quot;3&quot; unique_id=&quot;10266&quot;&gt;&lt;property id=&quot;20148&quot; value=&quot;5&quot;/&gt;&lt;property id=&quot;20300&quot; value=&quot;Slide 299 - &amp;quot;Ahฟ้องต่อศาลปกครอง เรียกค่าเสียหาย&amp;quot;&quot;/&gt;&lt;property id=&quot;20307&quot; value=&quot;1664&quot;/&gt;&lt;/object&gt;&lt;object type=&quot;3&quot; unique_id=&quot;10267&quot;&gt;&lt;property id=&quot;20148&quot; value=&quot;5&quot;/&gt;&lt;property id=&quot;20300&quot; value=&quot;Slide 300 - &amp;quot;กรณีละเมิดในการปฏิบัติหน้าที่-บุคคลภายนอกเสียหาย&amp;quot;&quot;/&gt;&lt;property id=&quot;20307&quot; value=&quot;1665&quot;/&gt;&lt;/object&gt;&lt;object type=&quot;3&quot; unique_id=&quot;10268&quot;&gt;&lt;property id=&quot;20148&quot; value=&quot;5&quot;/&gt;&lt;property id=&quot;20300&quot; value=&quot;Slide 301&quot;/&gt;&lt;property id=&quot;20307&quot; value=&quot;1666&quot;/&gt;&lt;/object&gt;&lt;object type=&quot;3&quot; unique_id=&quot;10269&quot;&gt;&lt;property id=&quot;20148&quot; value=&quot;5&quot;/&gt;&lt;property id=&quot;20300&quot; value=&quot;Slide 302 - &amp;quot;กรณีละเมิดในการปฏิบัติหน้าที่-บุคคลภายนอกเสียหาย&amp;quot;&quot;/&gt;&lt;property id=&quot;20307&quot; value=&quot;1667&quot;/&gt;&lt;/object&gt;&lt;object type=&quot;3&quot; unique_id=&quot;10270&quot;&gt;&lt;property id=&quot;20148&quot; value=&quot;5&quot;/&gt;&lt;property id=&quot;20300&quot; value=&quot;Slide 303 - &amp;quot;.&amp;quot;&quot;/&gt;&lt;property id=&quot;20307&quot; value=&quot;1668&quot;/&gt;&lt;/object&gt;&lt;object type=&quot;3&quot; unique_id=&quot;10271&quot;&gt;&lt;property id=&quot;20148&quot; value=&quot;5&quot;/&gt;&lt;property id=&quot;20300&quot; value=&quot;Slide 304 - &amp;quot; ตัวอย่างการละเมิดที่มิใช่เป็นการปฏิบัติหน้าที่&amp;quot;&quot;/&gt;&lt;property id=&quot;20307&quot; value=&quot;1669&quot;/&gt;&lt;/object&gt;&lt;object type=&quot;3&quot; unique_id=&quot;10272&quot;&gt;&lt;property id=&quot;20148&quot; value=&quot;5&quot;/&gt;&lt;property id=&quot;20300&quot; value=&quot;Slide 305&quot;/&gt;&lt;property id=&quot;20307&quot; value=&quot;1670&quot;/&gt;&lt;/object&gt;&lt;object type=&quot;3&quot; unique_id=&quot;10273&quot;&gt;&lt;property id=&quot;20148&quot; value=&quot;5&quot;/&gt;&lt;property id=&quot;20300&quot; value=&quot;Slide 306&quot;/&gt;&lt;property id=&quot;20307&quot; value=&quot;1671&quot;/&gt;&lt;/object&gt;&lt;object type=&quot;3&quot; unique_id=&quot;10274&quot;&gt;&lt;property id=&quot;20148&quot; value=&quot;5&quot;/&gt;&lt;property id=&quot;20300&quot; value=&quot;Slide 307 - &amp;quot; มาตรา 8 วรรค สาม..เป็นเรื่อง หลักหน่วยงานต้องร่วมรับผิดด้วย&amp;quot;&quot;/&gt;&lt;property id=&quot;20307&quot; value=&quot;1672&quot;/&gt;&lt;/object&gt;&lt;object type=&quot;3&quot; unique_id=&quot;10275&quot;&gt;&lt;property id=&quot;20148&quot; value=&quot;5&quot;/&gt;&lt;property id=&quot;20300&quot; value=&quot;Slide 308 - &amp;quot;        สัดส่วนความรับผิดชดใช้ กรณีทุจริตเงิน&amp;quot;&quot;/&gt;&lt;property id=&quot;20307&quot; value=&quot;1673&quot;/&gt;&lt;/object&gt;&lt;object type=&quot;3&quot; unique_id=&quot;10276&quot;&gt;&lt;property id=&quot;20148&quot; value=&quot;5&quot;/&gt;&lt;property id=&quot;20300&quot; value=&quot;Slide 309 - &amp;quot;  กรณีโรงพยาบาลชุมชน...เงินขาดบัญชี 22,548,947 บาท&amp;quot;&quot;/&gt;&lt;property id=&quot;20307&quot; value=&quot;1674&quot;/&gt;&lt;/object&gt;&lt;object type=&quot;3&quot; unique_id=&quot;10277&quot;&gt;&lt;property id=&quot;20148&quot; value=&quot;5&quot;/&gt;&lt;property id=&quot;20300&quot; value=&quot;Slide 310&quot;/&gt;&lt;property id=&quot;20307&quot; value=&quot;1675&quot;/&gt;&lt;/object&gt;&lt;object type=&quot;3&quot; unique_id=&quot;10278&quot;&gt;&lt;property id=&quot;20148&quot; value=&quot;5&quot;/&gt;&lt;property id=&quot;20300&quot; value=&quot;Slide 311&quot;/&gt;&lt;property id=&quot;20307&quot; value=&quot;1676&quot;/&gt;&lt;/object&gt;&lt;object type=&quot;3&quot; unique_id=&quot;10279&quot;&gt;&lt;property id=&quot;20148&quot; value=&quot;5&quot;/&gt;&lt;property id=&quot;20300&quot; value=&quot;Slide 312&quot;/&gt;&lt;property id=&quot;20307&quot; value=&quot;1677&quot;/&gt;&lt;/object&gt;&lt;object type=&quot;3&quot; unique_id=&quot;10280&quot;&gt;&lt;property id=&quot;20148&quot; value=&quot;5&quot;/&gt;&lt;property id=&quot;20300&quot; value=&quot;Slide 313 - &amp;quot;สถิติการถูกฟ้องคดีเกี่ยวกับการรักษาพยาบาล&amp;quot;&quot;/&gt;&lt;property id=&quot;20307&quot; value=&quot;1678&quot;/&gt;&lt;/object&gt;&lt;object type=&quot;3&quot; unique_id=&quot;10281&quot;&gt;&lt;property id=&quot;20148&quot; value=&quot;5&quot;/&gt;&lt;property id=&quot;20300&quot; value=&quot;Slide 314&quot;/&gt;&lt;property id=&quot;20307&quot; value=&quot;1679&quot;/&gt;&lt;/object&gt;&lt;object type=&quot;3&quot; unique_id=&quot;10282&quot;&gt;&lt;property id=&quot;20148&quot; value=&quot;5&quot;/&gt;&lt;property id=&quot;20300&quot; value=&quot;Slide 315 - &amp;quot;ประมวลกฎหมายอาญา มาตรา 300&amp;quot;&quot;/&gt;&lt;property id=&quot;20307&quot; value=&quot;1680&quot;/&gt;&lt;/object&gt;&lt;object type=&quot;3&quot; unique_id=&quot;10283&quot;&gt;&lt;property id=&quot;20148&quot; value=&quot;5&quot;/&gt;&lt;property id=&quot;20300&quot; value=&quot;Slide 316 - &amp;quot;ประมวลกฎหมายอาญา มาตรา 291 &amp;quot;&quot;/&gt;&lt;property id=&quot;20307&quot; value=&quot;1681&quot;/&gt;&lt;/object&gt;&lt;object type=&quot;3&quot; unique_id=&quot;10284&quot;&gt;&lt;property id=&quot;20148&quot; value=&quot;5&quot;/&gt;&lt;property id=&quot;20300&quot; value=&quot;Slide 317 - &amp;quot;กรณีศึกษาเกี่ยวกับการรักษาพยาบาล&amp;quot;&quot;/&gt;&lt;property id=&quot;20307&quot; value=&quot;1682&quot;/&gt;&lt;/object&gt;&lt;object type=&quot;3&quot; unique_id=&quot;10285&quot;&gt;&lt;property id=&quot;20148&quot; value=&quot;5&quot;/&gt;&lt;property id=&quot;20300&quot; value=&quot;Slide 318 - &amp;quot;กรณีศึกษาเกี่ยวกับการรักษาพยาบาล&amp;quot;&quot;/&gt;&lt;property id=&quot;20307&quot; value=&quot;1683&quot;/&gt;&lt;/object&gt;&lt;object type=&quot;3&quot; unique_id=&quot;10286&quot;&gt;&lt;property id=&quot;20148&quot; value=&quot;5&quot;/&gt;&lt;property id=&quot;20300&quot; value=&quot;Slide 319&quot;/&gt;&lt;property id=&quot;20307&quot; value=&quot;1684&quot;/&gt;&lt;/object&gt;&lt;object type=&quot;3&quot; unique_id=&quot;10287&quot;&gt;&lt;property id=&quot;20148&quot; value=&quot;5&quot;/&gt;&lt;property id=&quot;20300&quot; value=&quot;Slide 320&quot;/&gt;&lt;property id=&quot;20307&quot; value=&quot;1685&quot;/&gt;&lt;/object&gt;&lt;object type=&quot;3&quot; unique_id=&quot;10288&quot;&gt;&lt;property id=&quot;20148&quot; value=&quot;5&quot;/&gt;&lt;property id=&quot;20300&quot; value=&quot;Slide 321&quot;/&gt;&lt;property id=&quot;20307&quot; value=&quot;1686&quot;/&gt;&lt;/object&gt;&lt;object type=&quot;3&quot; unique_id=&quot;10289&quot;&gt;&lt;property id=&quot;20148&quot; value=&quot;5&quot;/&gt;&lt;property id=&quot;20300&quot; value=&quot;Slide 322&quot;/&gt;&lt;property id=&quot;20307&quot; value=&quot;1687&quot;/&gt;&lt;/object&gt;&lt;object type=&quot;3&quot; unique_id=&quot;10290&quot;&gt;&lt;property id=&quot;20148&quot; value=&quot;5&quot;/&gt;&lt;property id=&quot;20300&quot; value=&quot;Slide 323 - &amp;quot;ตายเพราะถูกพยาบาลอุดปาก ?&amp;quot;&quot;/&gt;&lt;property id=&quot;20307&quot; value=&quot;1688&quot;/&gt;&lt;/object&gt;&lt;object type=&quot;3&quot; unique_id=&quot;10291&quot;&gt;&lt;property id=&quot;20148&quot; value=&quot;5&quot;/&gt;&lt;property id=&quot;20300&quot; value=&quot;Slide 324 - &amp;quot;19 ก.พ.54  ผู้ป่วยมา รพร. เวลา 12.00 น.&amp;quot;&quot;/&gt;&lt;property id=&quot;20307&quot; value=&quot;1689&quot;/&gt;&lt;/object&gt;&lt;object type=&quot;3&quot; unique_id=&quot;10292&quot;&gt;&lt;property id=&quot;20148&quot; value=&quot;5&quot;/&gt;&lt;property id=&quot;20300&quot; value=&quot;Slide 325 - &amp;quot;รพช. :สงสัยไส้ติ่งอักเสบเฉียบพลัน&amp;quot;&quot;/&gt;&lt;property id=&quot;20307&quot; value=&quot;1690&quot;/&gt;&lt;/object&gt;&lt;object type=&quot;3&quot; unique_id=&quot;10293&quot;&gt;&lt;property id=&quot;20148&quot; value=&quot;5&quot;/&gt;&lt;property id=&quot;20300&quot; value=&quot;Slide 326&quot;/&gt;&lt;property id=&quot;20307&quot; value=&quot;1691&quot;/&gt;&lt;/object&gt;&lt;object type=&quot;3&quot; unique_id=&quot;10294&quot;&gt;&lt;property id=&quot;20148&quot; value=&quot;5&quot;/&gt;&lt;property id=&quot;20300&quot; value=&quot;Slide 327&quot;/&gt;&lt;property id=&quot;20307&quot; value=&quot;1692&quot;/&gt;&lt;/object&gt;&lt;object type=&quot;3&quot; unique_id=&quot;10295&quot;&gt;&lt;property id=&quot;20148&quot; value=&quot;5&quot;/&gt;&lt;property id=&quot;20300&quot; value=&quot;Slide 328 - &amp;quot;19 ก.พ.54  ผู้ป่วยมาถึง ER รพท. &amp;#x0D;&amp;#x0A; เวลา 13.50 น. แพทย์เวร ตรวจรักษา&amp;quot;&quot;/&gt;&lt;property id=&quot;20307&quot; value=&quot;1693&quot;/&gt;&lt;/object&gt;&lt;object type=&quot;3&quot; unique_id=&quot;10296&quot;&gt;&lt;property id=&quot;20148&quot; value=&quot;5&quot;/&gt;&lt;property id=&quot;20300&quot; value=&quot;Slide 329&quot;/&gt;&lt;property id=&quot;20307&quot; value=&quot;1694&quot;/&gt;&lt;/object&gt;&lt;object type=&quot;3&quot; unique_id=&quot;10297&quot;&gt;&lt;property id=&quot;20148&quot; value=&quot;5&quot;/&gt;&lt;property id=&quot;20300&quot; value=&quot;Slide 330 - &amp;quot;เวลา 19.00 น. แพทย์เวรศัลยกรรม&amp;#x0D;&amp;#x0A;ตรวจอาการผู้ป่วยเด็กรายนี้&amp;quot;&quot;/&gt;&lt;property id=&quot;20307&quot; value=&quot;1695&quot;/&gt;&lt;/object&gt;&lt;object type=&quot;3&quot; unique_id=&quot;10298&quot;&gt;&lt;property id=&quot;20148&quot; value=&quot;5&quot;/&gt;&lt;property id=&quot;20300&quot; value=&quot;Slide 331&quot;/&gt;&lt;property id=&quot;20307&quot; value=&quot;1696&quot;/&gt;&lt;/object&gt;&lt;object type=&quot;3&quot; unique_id=&quot;10299&quot;&gt;&lt;property id=&quot;20148&quot; value=&quot;5&quot;/&gt;&lt;property id=&quot;20300&quot; value=&quot;Slide 332&quot;/&gt;&lt;property id=&quot;20307&quot; value=&quot;1697&quot;/&gt;&lt;/object&gt;&lt;object type=&quot;3&quot; unique_id=&quot;10300&quot;&gt;&lt;property id=&quot;20148&quot; value=&quot;5&quot;/&gt;&lt;property id=&quot;20300&quot; value=&quot;Slide 333&quot;/&gt;&lt;property id=&quot;20307&quot; value=&quot;1698&quot;/&gt;&lt;/object&gt;&lt;object type=&quot;3&quot; unique_id=&quot;10301&quot;&gt;&lt;property id=&quot;20148&quot; value=&quot;5&quot;/&gt;&lt;property id=&quot;20300&quot; value=&quot;Slide 334 - &amp;quot;วินิจฉัยสาเหตุการตาย&amp;quot;&quot;/&gt;&lt;property id=&quot;20307&quot; value=&quot;1699&quot;/&gt;&lt;/object&gt;&lt;object type=&quot;3&quot; unique_id=&quot;10302&quot;&gt;&lt;property id=&quot;20148&quot; value=&quot;5&quot;/&gt;&lt;property id=&quot;20300&quot; value=&quot;Slide 335 - &amp;quot;พบว่า ไส้ติ่งเป็นชนิด Pelvic&amp;quot;&quot;/&gt;&lt;property id=&quot;20307&quot; value=&quot;1700&quot;/&gt;&lt;/object&gt;&lt;object type=&quot;3&quot; unique_id=&quot;10303&quot;&gt;&lt;property id=&quot;20148&quot; value=&quot;5&quot;/&gt;&lt;property id=&quot;20300&quot; value=&quot;Slide 336 - &amp;quot;สรุป ความเห็นในคดีนี้&amp;quot;&quot;/&gt;&lt;property id=&quot;20307&quot; value=&quot;1701&quot;/&gt;&lt;/object&gt;&lt;object type=&quot;3&quot; unique_id=&quot;10304&quot;&gt;&lt;property id=&quot;20148&quot; value=&quot;5&quot;/&gt;&lt;property id=&quot;20300&quot; value=&quot;Slide 337 - &amp;quot;ไส้ติ่งชนิด Pelvic  คือ&amp;quot;&quot;/&gt;&lt;property id=&quot;20307&quot; value=&quot;1702&quot;/&gt;&lt;/object&gt;&lt;object type=&quot;3&quot; unique_id=&quot;10305&quot;&gt;&lt;property id=&quot;20148&quot; value=&quot;5&quot;/&gt;&lt;property id=&quot;20300&quot; value=&quot;Slide 338&quot;/&gt;&lt;property id=&quot;20307&quot; value=&quot;1703&quot;/&gt;&lt;/object&gt;&lt;object type=&quot;3&quot; unique_id=&quot;10306&quot;&gt;&lt;property id=&quot;20148&quot; value=&quot;5&quot;/&gt;&lt;property id=&quot;20300&quot; value=&quot;Slide 339&quot;/&gt;&lt;property id=&quot;20307&quot; value=&quot;1704&quot;/&gt;&lt;/object&gt;&lt;object type=&quot;3&quot; unique_id=&quot;10307&quot;&gt;&lt;property id=&quot;20148&quot; value=&quot;5&quot;/&gt;&lt;property id=&quot;20300&quot; value=&quot;Slide 340&quot;/&gt;&lt;property id=&quot;20307&quot; value=&quot;1705&quot;/&gt;&lt;/object&gt;&lt;object type=&quot;3&quot; unique_id=&quot;10308&quot;&gt;&lt;property id=&quot;20148&quot; value=&quot;5&quot;/&gt;&lt;property id=&quot;20300&quot; value=&quot;Slide 341 - &amp;quot;กรณีศึกษาเกี่ยวกับการรักษาพยาบาล&amp;quot;&quot;/&gt;&lt;property id=&quot;20307&quot; value=&quot;1706&quot;/&gt;&lt;/object&gt;&lt;object type=&quot;3&quot; unique_id=&quot;10309&quot;&gt;&lt;property id=&quot;20148&quot; value=&quot;5&quot;/&gt;&lt;property id=&quot;20300&quot; value=&quot;Slide 342 - &amp;quot;คดีงูกัด&amp;quot;&quot;/&gt;&lt;property id=&quot;20307&quot; value=&quot;1707&quot;/&gt;&lt;/object&gt;&lt;object type=&quot;3&quot; unique_id=&quot;10310&quot;&gt;&lt;property id=&quot;20148&quot; value=&quot;5&quot;/&gt;&lt;property id=&quot;20300&quot; value=&quot;Slide 343&quot;/&gt;&lt;property id=&quot;20307&quot; value=&quot;1708&quot;/&gt;&lt;/object&gt;&lt;object type=&quot;3&quot; unique_id=&quot;10311&quot;&gt;&lt;property id=&quot;20148&quot; value=&quot;5&quot;/&gt;&lt;property id=&quot;20300&quot; value=&quot;Slide 344&quot;/&gt;&lt;property id=&quot;20307&quot; value=&quot;1709&quot;/&gt;&lt;/object&gt;&lt;object type=&quot;3&quot; unique_id=&quot;10312&quot;&gt;&lt;property id=&quot;20148&quot; value=&quot;5&quot;/&gt;&lt;property id=&quot;20300&quot; value=&quot;Slide 345&quot;/&gt;&lt;property id=&quot;20307&quot; value=&quot;1710&quot;/&gt;&lt;/object&gt;&lt;object type=&quot;3&quot; unique_id=&quot;10313&quot;&gt;&lt;property id=&quot;20148&quot; value=&quot;5&quot;/&gt;&lt;property id=&quot;20300&quot; value=&quot;Slide 346&quot;/&gt;&lt;property id=&quot;20307&quot; value=&quot;1711&quot;/&gt;&lt;/object&gt;&lt;object type=&quot;3&quot; unique_id=&quot;10314&quot;&gt;&lt;property id=&quot;20148&quot; value=&quot;5&quot;/&gt;&lt;property id=&quot;20300&quot; value=&quot;Slide 347 - &amp;quot;คำพิพากษาศาลจังหวัด 25 มกราคม 2555&amp;quot;&quot;/&gt;&lt;property id=&quot;20307&quot; value=&quot;1712&quot;/&gt;&lt;/object&gt;&lt;object type=&quot;3&quot; unique_id=&quot;10315&quot;&gt;&lt;property id=&quot;20148&quot; value=&quot;5&quot;/&gt;&lt;property id=&quot;20300&quot; value=&quot;Slide 348 - &amp;quot;ลักษณะทางคลินิกและอาการทั่วไปของผู้ถูกงูพิษกัด&amp;quot;&quot;/&gt;&lt;property id=&quot;20307&quot; value=&quot;1713&quot;/&gt;&lt;/object&gt;&lt;object type=&quot;3&quot; unique_id=&quot;10316&quot;&gt;&lt;property id=&quot;20148&quot; value=&quot;5&quot;/&gt;&lt;property id=&quot;20300&quot; value=&quot;Slide 349 - &amp;quot;ลักษณะทางคลินิกและอาการทั่วไปของผู้ถูกงูพิษกัด(ต่อ)&amp;quot;&quot;/&gt;&lt;property id=&quot;20307&quot; value=&quot;1714&quot;/&gt;&lt;/object&gt;&lt;object type=&quot;3&quot; unique_id=&quot;10317&quot;&gt;&lt;property id=&quot;20148&quot; value=&quot;5&quot;/&gt;&lt;property id=&quot;20300&quot; value=&quot;Slide 350 - &amp;quot;คำพิพากษาศาลจังหวัด 25 มกราคม 2555&amp;quot;&quot;/&gt;&lt;property id=&quot;20307&quot; value=&quot;1715&quot;/&gt;&lt;/object&gt;&lt;object type=&quot;3&quot; unique_id=&quot;10318&quot;&gt;&lt;property id=&quot;20148&quot; value=&quot;5&quot;/&gt;&lt;property id=&quot;20300&quot; value=&quot;Slide 351 - &amp;quot;กรณีศึกษาเกี่ยวกับการรักษาพยาบาล&amp;quot;&quot;/&gt;&lt;property id=&quot;20307&quot; value=&quot;1716&quot;/&gt;&lt;/object&gt;&lt;object type=&quot;3&quot; unique_id=&quot;10319&quot;&gt;&lt;property id=&quot;20148&quot; value=&quot;5&quot;/&gt;&lt;property id=&quot;20300&quot; value=&quot;Slide 352&quot;/&gt;&lt;property id=&quot;20307&quot; value=&quot;1717&quot;/&gt;&lt;/object&gt;&lt;object type=&quot;3&quot; unique_id=&quot;10320&quot;&gt;&lt;property id=&quot;20148&quot; value=&quot;5&quot;/&gt;&lt;property id=&quot;20300&quot; value=&quot;Slide 353&quot;/&gt;&lt;property id=&quot;20307&quot; value=&quot;1718&quot;/&gt;&lt;/object&gt;&lt;object type=&quot;3&quot; unique_id=&quot;10321&quot;&gt;&lt;property id=&quot;20148&quot; value=&quot;5&quot;/&gt;&lt;property id=&quot;20300&quot; value=&quot;Slide 354&quot;/&gt;&lt;property id=&quot;20307&quot; value=&quot;1719&quot;/&gt;&lt;/object&gt;&lt;object type=&quot;3&quot; unique_id=&quot;10322&quot;&gt;&lt;property id=&quot;20148&quot; value=&quot;5&quot;/&gt;&lt;property id=&quot;20300&quot; value=&quot;Slide 355&quot;/&gt;&lt;property id=&quot;20307&quot; value=&quot;1720&quot;/&gt;&lt;/object&gt;&lt;object type=&quot;3&quot; unique_id=&quot;10323&quot;&gt;&lt;property id=&quot;20148&quot; value=&quot;5&quot;/&gt;&lt;property id=&quot;20300&quot; value=&quot;Slide 356&quot;/&gt;&lt;property id=&quot;20307&quot; value=&quot;1721&quot;/&gt;&lt;/object&gt;&lt;object type=&quot;3&quot; unique_id=&quot;10324&quot;&gt;&lt;property id=&quot;20148&quot; value=&quot;5&quot;/&gt;&lt;property id=&quot;20300&quot; value=&quot;Slide 357&quot;/&gt;&lt;property id=&quot;20307&quot; value=&quot;1722&quot;/&gt;&lt;/object&gt;&lt;object type=&quot;3&quot; unique_id=&quot;10325&quot;&gt;&lt;property id=&quot;20148&quot; value=&quot;5&quot;/&gt;&lt;property id=&quot;20300&quot; value=&quot;Slide 358&quot;/&gt;&lt;property id=&quot;20307&quot; value=&quot;1723&quot;/&gt;&lt;/object&gt;&lt;object type=&quot;3&quot; unique_id=&quot;10326&quot;&gt;&lt;property id=&quot;20148&quot; value=&quot;5&quot;/&gt;&lt;property id=&quot;20300&quot; value=&quot;Slide 359&quot;/&gt;&lt;property id=&quot;20307&quot; value=&quot;1724&quot;/&gt;&lt;/object&gt;&lt;object type=&quot;3&quot; unique_id=&quot;10327&quot;&gt;&lt;property id=&quot;20148&quot; value=&quot;5&quot;/&gt;&lt;property id=&quot;20300&quot; value=&quot;Slide 360&quot;/&gt;&lt;property id=&quot;20307&quot; value=&quot;1725&quot;/&gt;&lt;/object&gt;&lt;object type=&quot;3&quot; unique_id=&quot;10328&quot;&gt;&lt;property id=&quot;20148&quot; value=&quot;5&quot;/&gt;&lt;property id=&quot;20300&quot; value=&quot;Slide 361&quot;/&gt;&lt;property id=&quot;20307&quot; value=&quot;1726&quot;/&gt;&lt;/object&gt;&lt;object type=&quot;3&quot; unique_id=&quot;10329&quot;&gt;&lt;property id=&quot;20148&quot; value=&quot;5&quot;/&gt;&lt;property id=&quot;20300&quot; value=&quot;Slide 362 - &amp;quot;ประมวลกฎหมายแพ่งและพาณิชย์ มาตรา 373&amp;quot;&quot;/&gt;&lt;property id=&quot;20307&quot; value=&quot;1727&quot;/&gt;&lt;/object&gt;&lt;object type=&quot;3&quot; unique_id=&quot;10330&quot;&gt;&lt;property id=&quot;20148&quot; value=&quot;5&quot;/&gt;&lt;property id=&quot;20300&quot; value=&quot;Slide 363 - &amp;quot;ผลดีของกฎหมาย&amp;quot;&quot;/&gt;&lt;property id=&quot;20307&quot; value=&quot;1728&quot;/&gt;&lt;/object&gt;&lt;object type=&quot;3&quot; unique_id=&quot;10331&quot;&gt;&lt;property id=&quot;20148&quot; value=&quot;5&quot;/&gt;&lt;property id=&quot;20300&quot; value=&quot;Slide 364 - &amp;quot;…สรุปสาระสำคัญของกฎหมายฉบับนี้...&amp;quot;&quot;/&gt;&lt;property id=&quot;20307&quot; value=&quot;1729&quot;/&gt;&lt;/object&gt;&lt;object type=&quot;3&quot; unique_id=&quot;10332&quot;&gt;&lt;property id=&quot;20148&quot; value=&quot;5&quot;/&gt;&lt;property id=&quot;20300&quot; value=&quot;Slide 365&quot;/&gt;&lt;property id=&quot;20307&quot; value=&quot;1731&quot;/&gt;&lt;/object&gt;&lt;object type=&quot;3&quot; unique_id=&quot;10333&quot;&gt;&lt;property id=&quot;20148&quot; value=&quot;5&quot;/&gt;&lt;property id=&quot;20300&quot; value=&quot;Slide 366&quot;/&gt;&lt;property id=&quot;20307&quot; value=&quot;1620&quot;/&gt;&lt;/object&gt;&lt;object type=&quot;3&quot; unique_id=&quot;14650&quot;&gt;&lt;property id=&quot;20148&quot; value=&quot;5&quot;/&gt;&lt;property id=&quot;20300&quot; value=&quot;Slide 3&quot;/&gt;&lt;property id=&quot;20307&quot; value=&quot;1937&quot;/&gt;&lt;/object&gt;&lt;object type=&quot;3&quot; unique_id=&quot;14651&quot;&gt;&lt;property id=&quot;20148&quot; value=&quot;5&quot;/&gt;&lt;property id=&quot;20300&quot; value=&quot;Slide 4&quot;/&gt;&lt;property id=&quot;20307&quot; value=&quot;1938&quot;/&gt;&lt;/object&gt;&lt;object type=&quot;3&quot; unique_id=&quot;14652&quot;&gt;&lt;property id=&quot;20148&quot; value=&quot;5&quot;/&gt;&lt;property id=&quot;20300&quot; value=&quot;Slide 5&quot;/&gt;&lt;property id=&quot;20307&quot; value=&quot;1939&quot;/&gt;&lt;/object&gt;&lt;object type=&quot;3&quot; unique_id=&quot;14653&quot;&gt;&lt;property id=&quot;20148&quot; value=&quot;5&quot;/&gt;&lt;property id=&quot;20300&quot; value=&quot;Slide 7 - &amp;quot;&amp;#x0D;&amp;#x0A;กฎหมายและระเบียบที่เกี่ยวข้องกับการบริหารงานราชการ&amp;#x0D;&amp;#x0A;&amp;quot;&quot;/&gt;&lt;property id=&quot;20307&quot; value=&quot;1936&quot;/&gt;&lt;/object&gt;&lt;object type=&quot;3&quot; unique_id=&quot;14983&quot;&gt;&lt;property id=&quot;20148&quot; value=&quot;5&quot;/&gt;&lt;property id=&quot;20300&quot; value=&quot;Slide 15&quot;/&gt;&lt;property id=&quot;20307&quot; value=&quot;1942&quot;/&gt;&lt;/object&gt;&lt;object type=&quot;3&quot; unique_id=&quot;14984&quot;&gt;&lt;property id=&quot;20148&quot; value=&quot;5&quot;/&gt;&lt;property id=&quot;20300&quot; value=&quot;Slide 16&quot;/&gt;&lt;property id=&quot;20307&quot; value=&quot;1943&quot;/&gt;&lt;/object&gt;&lt;object type=&quot;3&quot; unique_id=&quot;14985&quot;&gt;&lt;property id=&quot;20148&quot; value=&quot;5&quot;/&gt;&lt;property id=&quot;20300&quot; value=&quot;Slide 48&quot;/&gt;&lt;property id=&quot;20307&quot; value=&quot;1949&quot;/&gt;&lt;/object&gt;&lt;object type=&quot;3&quot; unique_id=&quot;14986&quot;&gt;&lt;property id=&quot;20148&quot; value=&quot;5&quot;/&gt;&lt;property id=&quot;20300&quot; value=&quot;Slide 49&quot;/&gt;&lt;property id=&quot;20307&quot; value=&quot;1950&quot;/&gt;&lt;/object&gt;&lt;object type=&quot;3&quot; unique_id=&quot;14987&quot;&gt;&lt;property id=&quot;20148&quot; value=&quot;5&quot;/&gt;&lt;property id=&quot;20300&quot; value=&quot;Slide 50 - &amp;quot;กรณีตัวอย่าง&amp;quot;&quot;/&gt;&lt;property id=&quot;20307&quot; value=&quot;1951&quot;/&gt;&lt;/object&gt;&lt;object type=&quot;3&quot; unique_id=&quot;14988&quot;&gt;&lt;property id=&quot;20148&quot; value=&quot;5&quot;/&gt;&lt;property id=&quot;20300&quot; value=&quot;Slide 52 - &amp;quot;ตัวอย่างวินัย&amp;quot;&quot;/&gt;&lt;property id=&quot;20307&quot; value=&quot;1952&quot;/&gt;&lt;/object&gt;&lt;object type=&quot;3&quot; unique_id=&quot;14989&quot;&gt;&lt;property id=&quot;20148&quot; value=&quot;5&quot;/&gt;&lt;property id=&quot;20300&quot; value=&quot;Slide 109 - &amp;quot;จำนวนเรื่องร้องเรียน ในปี 2553 เรียงลำดับ &amp;quot;&quot;/&gt;&lt;property id=&quot;20307&quot; value=&quot;1968&quot;/&gt;&lt;/object&gt;&lt;object type=&quot;3&quot; unique_id=&quot;14990&quot;&gt;&lt;property id=&quot;20148&quot; value=&quot;5&quot;/&gt;&lt;property id=&quot;20300&quot; value=&quot;Slide 111 - &amp;quot;กรณีตัวอย่าง&amp;quot;&quot;/&gt;&lt;property id=&quot;20307&quot; value=&quot;1944&quot;/&gt;&lt;/object&gt;&lt;object type=&quot;3&quot; unique_id=&quot;14991&quot;&gt;&lt;property id=&quot;20148&quot; value=&quot;5&quot;/&gt;&lt;property id=&quot;20300&quot; value=&quot;Slide 128 - &amp;quot;ตัวอย่างการกระทำผิดวินัย&amp;quot;&quot;/&gt;&lt;property id=&quot;20307&quot; value=&quot;1946&quot;/&gt;&lt;/object&gt;&lt;object type=&quot;3&quot; unique_id=&quot;14992&quot;&gt;&lt;property id=&quot;20148&quot; value=&quot;5&quot;/&gt;&lt;property id=&quot;20300&quot; value=&quot;Slide 137 - &amp;quot;ตัวอย่างวินัย&amp;quot;&quot;/&gt;&lt;property id=&quot;20307&quot; value=&quot;1947&quot;/&gt;&lt;/object&gt;&lt;object type=&quot;3&quot; unique_id=&quot;14993&quot;&gt;&lt;property id=&quot;20148&quot; value=&quot;5&quot;/&gt;&lt;property id=&quot;20300&quot; value=&quot;Slide 140 - &amp;quot;กรณีตัวอย่าง&amp;quot;&quot;/&gt;&lt;property id=&quot;20307&quot; value=&quot;1965&quot;/&gt;&lt;/object&gt;&lt;object type=&quot;3&quot; unique_id=&quot;14994&quot;&gt;&lt;property id=&quot;20148&quot; value=&quot;5&quot;/&gt;&lt;property id=&quot;20300&quot; value=&quot;Slide 141 - &amp;quot;กรณีตัวอย่าง&amp;quot;&quot;/&gt;&lt;property id=&quot;20307&quot; value=&quot;1966&quot;/&gt;&lt;/object&gt;&lt;object type=&quot;3&quot; unique_id=&quot;14995&quot;&gt;&lt;property id=&quot;20148&quot; value=&quot;5&quot;/&gt;&lt;property id=&quot;20300&quot; value=&quot;Slide 145 - &amp;quot;กรณีตัวอย่าง&amp;quot;&quot;/&gt;&lt;property id=&quot;20307&quot; value=&quot;1967&quot;/&gt;&lt;/object&gt;&lt;object type=&quot;3&quot; unique_id=&quot;14996&quot;&gt;&lt;property id=&quot;20148&quot; value=&quot;5&quot;/&gt;&lt;property id=&quot;20300&quot; value=&quot;Slide 148&quot;/&gt;&lt;property id=&quot;20307&quot; value=&quot;1940&quot;/&gt;&lt;/object&gt;&lt;object type=&quot;3&quot; unique_id=&quot;14997&quot;&gt;&lt;property id=&quot;20148&quot; value=&quot;5&quot;/&gt;&lt;property id=&quot;20300&quot; value=&quot;Slide 149&quot;/&gt;&lt;property id=&quot;20307&quot; value=&quot;1941&quot;/&gt;&lt;/object&gt;&lt;object type=&quot;3&quot; unique_id=&quot;14998&quot;&gt;&lt;property id=&quot;20148&quot; value=&quot;5&quot;/&gt;&lt;property id=&quot;20300&quot; value=&quot;Slide 152 - &amp;quot;กรณีตัวอย่าง&amp;quot;&quot;/&gt;&lt;property id=&quot;20307&quot; value=&quot;1953&quot;/&gt;&lt;/object&gt;&lt;object type=&quot;3&quot; unique_id=&quot;14999&quot;&gt;&lt;property id=&quot;20148&quot; value=&quot;5&quot;/&gt;&lt;property id=&quot;20300&quot; value=&quot;Slide 205 - &amp;quot;กรณีตัวอย่าง&amp;quot;&quot;/&gt;&lt;property id=&quot;20307&quot; value=&quot;1954&quot;/&gt;&lt;/object&gt;&lt;object type=&quot;3&quot; unique_id=&quot;15000&quot;&gt;&lt;property id=&quot;20148&quot; value=&quot;5&quot;/&gt;&lt;property id=&quot;20300&quot; value=&quot;Slide 213 - &amp;quot;กรณีตัวอย่าง&amp;quot;&quot;/&gt;&lt;property id=&quot;20307&quot; value=&quot;1955&quot;/&gt;&lt;/object&gt;&lt;object type=&quot;3&quot; unique_id=&quot;15001&quot;&gt;&lt;property id=&quot;20148&quot; value=&quot;5&quot;/&gt;&lt;property id=&quot;20300&quot; value=&quot;Slide 215 - &amp;quot;กรณีตัวอย่าง&amp;quot;&quot;/&gt;&lt;property id=&quot;20307&quot; value=&quot;1956&quot;/&gt;&lt;/object&gt;&lt;object type=&quot;3&quot; unique_id=&quot;15002&quot;&gt;&lt;property id=&quot;20148&quot; value=&quot;5&quot;/&gt;&lt;property id=&quot;20300&quot; value=&quot;Slide 219 - &amp;quot;กรณีตัวอย่าง&amp;quot;&quot;/&gt;&lt;property id=&quot;20307&quot; value=&quot;1957&quot;/&gt;&lt;/object&gt;&lt;object type=&quot;3&quot; unique_id=&quot;15003&quot;&gt;&lt;property id=&quot;20148&quot; value=&quot;5&quot;/&gt;&lt;property id=&quot;20300&quot; value=&quot;Slide 223 - &amp;quot;กรณีตัวอย่าง&amp;quot;&quot;/&gt;&lt;property id=&quot;20307&quot; value=&quot;1958&quot;/&gt;&lt;/object&gt;&lt;object type=&quot;3&quot; unique_id=&quot;15004&quot;&gt;&lt;property id=&quot;20148&quot; value=&quot;5&quot;/&gt;&lt;property id=&quot;20300&quot; value=&quot;Slide 225 - &amp;quot;กรณีตัวอย่าง&amp;quot;&quot;/&gt;&lt;property id=&quot;20307&quot; value=&quot;1959&quot;/&gt;&lt;/object&gt;&lt;object type=&quot;3&quot; unique_id=&quot;15005&quot;&gt;&lt;property id=&quot;20148&quot; value=&quot;5&quot;/&gt;&lt;property id=&quot;20300&quot; value=&quot;Slide 227 - &amp;quot;กรณีตัวอย่าง&amp;quot;&quot;/&gt;&lt;property id=&quot;20307&quot; value=&quot;1960&quot;/&gt;&lt;/object&gt;&lt;object type=&quot;3&quot; unique_id=&quot;15006&quot;&gt;&lt;property id=&quot;20148&quot; value=&quot;5&quot;/&gt;&lt;property id=&quot;20300&quot; value=&quot;Slide 229 - &amp;quot;กรณีตัวอย่าง&amp;quot;&quot;/&gt;&lt;property id=&quot;20307&quot; value=&quot;1961&quot;/&gt;&lt;/object&gt;&lt;object type=&quot;3&quot; unique_id=&quot;15007&quot;&gt;&lt;property id=&quot;20148&quot; value=&quot;5&quot;/&gt;&lt;property id=&quot;20300&quot; value=&quot;Slide 232 - &amp;quot;กรณีตัวอย่าง&amp;quot;&quot;/&gt;&lt;property id=&quot;20307&quot; value=&quot;1962&quot;/&gt;&lt;/object&gt;&lt;object type=&quot;3&quot; unique_id=&quot;15008&quot;&gt;&lt;property id=&quot;20148&quot; value=&quot;5&quot;/&gt;&lt;property id=&quot;20300&quot; value=&quot;Slide 233&quot;/&gt;&lt;property id=&quot;20307&quot; value=&quot;1963&quot;/&gt;&lt;/object&gt;&lt;object type=&quot;3&quot; unique_id=&quot;15009&quot;&gt;&lt;property id=&quot;20148&quot; value=&quot;5&quot;/&gt;&lt;property id=&quot;20300&quot; value=&quot;Slide 234&quot;/&gt;&lt;property id=&quot;20307&quot; value=&quot;1964&quot;/&gt;&lt;/object&gt;&lt;object type=&quot;3&quot; unique_id=&quot;16382&quot;&gt;&lt;property id=&quot;20148&quot; value=&quot;5&quot;/&gt;&lt;property id=&quot;20300&quot; value=&quot;Slide 65 - &amp;quot;  กรณีโรงพยาบาลชุมชน...เงินขาดบัญชี 30,980,000 บาท&amp;quot;&quot;/&gt;&lt;property id=&quot;20307&quot; value=&quot;1970&quot;/&gt;&lt;/object&gt;&lt;object type=&quot;3&quot; unique_id=&quot;16383&quot;&gt;&lt;property id=&quot;20148&quot; value=&quot;5&quot;/&gt;&lt;property id=&quot;20300&quot; value=&quot;Slide 66&quot;/&gt;&lt;property id=&quot;20307&quot; value=&quot;1971&quot;/&gt;&lt;/object&gt;&lt;object type=&quot;3&quot; unique_id=&quot;17764&quot;&gt;&lt;property id=&quot;20148&quot; value=&quot;5&quot;/&gt;&lt;property id=&quot;20300&quot; value=&quot;Slide 8 - &amp;quot;กฎหมายที่เกี่ยวข้องกับการปฏิบัติราชการ(เฉพาะงาน)&amp;quot;&quot;/&gt;&lt;property id=&quot;20307&quot; value=&quot;1972&quot;/&gt;&lt;/object&gt;&lt;object type=&quot;3&quot; unique_id=&quot;17765&quot;&gt;&lt;property id=&quot;20148&quot; value=&quot;5&quot;/&gt;&lt;property id=&quot;20300&quot; value=&quot;Slide 9&quot;/&gt;&lt;property id=&quot;20307&quot; value=&quot;1973&quot;/&gt;&lt;/object&gt;&lt;object type=&quot;3&quot; unique_id=&quot;52417&quot;&gt;&lt;property id=&quot;20148&quot; value=&quot;5&quot;/&gt;&lt;property id=&quot;20300&quot; value=&quot;Slide 17&quot;/&gt;&lt;property id=&quot;20307&quot; value=&quot;1997&quot;/&gt;&lt;/object&gt;&lt;object type=&quot;3&quot; unique_id=&quot;52418&quot;&gt;&lt;property id=&quot;20148&quot; value=&quot;5&quot;/&gt;&lt;property id=&quot;20300&quot; value=&quot;Slide 18 - &amp;quot; พ.ร.บ. วิธีปฏิบัติราชการทางปกครอง พ.ศ. 2539&amp;quot;&quot;/&gt;&lt;property id=&quot;20307&quot; value=&quot;1998&quot;/&gt;&lt;/object&gt;&lt;object type=&quot;3&quot; unique_id=&quot;52419&quot;&gt;&lt;property id=&quot;20148&quot; value=&quot;5&quot;/&gt;&lt;property id=&quot;20300&quot; value=&quot;Slide 19&quot;/&gt;&lt;property id=&quot;20307&quot; value=&quot;1975&quot;/&gt;&lt;/object&gt;&lt;object type=&quot;3&quot; unique_id=&quot;52420&quot;&gt;&lt;property id=&quot;20148&quot; value=&quot;5&quot;/&gt;&lt;property id=&quot;20300&quot; value=&quot;Slide 20 - &amp;quot;           &amp;quot;&quot;/&gt;&lt;property id=&quot;20307&quot; value=&quot;1976&quot;/&gt;&lt;/object&gt;&lt;object type=&quot;3&quot; unique_id=&quot;52421&quot;&gt;&lt;property id=&quot;20148&quot; value=&quot;5&quot;/&gt;&lt;property id=&quot;20300&quot; value=&quot;Slide 22 - &amp;quot;การพิจารณาและการทำคำสั่งปกครอง&amp;quot;&quot;/&gt;&lt;property id=&quot;20307&quot; value=&quot;1977&quot;/&gt;&lt;/object&gt;&lt;object type=&quot;3&quot; unique_id=&quot;52422&quot;&gt;&lt;property id=&quot;20148&quot; value=&quot;5&quot;/&gt;&lt;property id=&quot;20300&quot; value=&quot;Slide 23&quot;/&gt;&lt;property id=&quot;20307&quot; value=&quot;1978&quot;/&gt;&lt;/object&gt;&lt;object type=&quot;3&quot; unique_id=&quot;52423&quot;&gt;&lt;property id=&quot;20148&quot; value=&quot;5&quot;/&gt;&lt;property id=&quot;20300&quot; value=&quot;Slide 24&quot;/&gt;&lt;property id=&quot;20307&quot; value=&quot;1979&quot;/&gt;&lt;/object&gt;&lt;object type=&quot;3&quot; unique_id=&quot;52424&quot;&gt;&lt;property id=&quot;20148&quot; value=&quot;5&quot;/&gt;&lt;property id=&quot;20300&quot; value=&quot;Slide 25 - &amp;quot;พ.ร.บ.วิธีปฏิบัติราชการทางปกครอง พ.ศ. 2539 &amp;#x0D;&amp;#x0A;&amp;quot;&quot;/&gt;&lt;property id=&quot;20307&quot; value=&quot;1980&quot;/&gt;&lt;/object&gt;&lt;object type=&quot;3&quot; unique_id=&quot;52425&quot;&gt;&lt;property id=&quot;20148&quot; value=&quot;5&quot;/&gt;&lt;property id=&quot;20300&quot; value=&quot;Slide 26&quot;/&gt;&lt;property id=&quot;20307&quot; value=&quot;1981&quot;/&gt;&lt;/object&gt;&lt;object type=&quot;3&quot; unique_id=&quot;52426&quot;&gt;&lt;property id=&quot;20148&quot; value=&quot;5&quot;/&gt;&lt;property id=&quot;20300&quot; value=&quot;Slide 27&quot;/&gt;&lt;property id=&quot;20307&quot; value=&quot;1982&quot;/&gt;&lt;/object&gt;&lt;object type=&quot;3&quot; unique_id=&quot;52427&quot;&gt;&lt;property id=&quot;20148&quot; value=&quot;5&quot;/&gt;&lt;property id=&quot;20300&quot; value=&quot;Slide 28&quot;/&gt;&lt;property id=&quot;20307&quot; value=&quot;1983&quot;/&gt;&lt;/object&gt;&lt;object type=&quot;3&quot; unique_id=&quot;52428&quot;&gt;&lt;property id=&quot;20148&quot; value=&quot;5&quot;/&gt;&lt;property id=&quot;20300&quot; value=&quot;Slide 29&quot;/&gt;&lt;property id=&quot;20307&quot; value=&quot;1984&quot;/&gt;&lt;/object&gt;&lt;object type=&quot;3&quot; unique_id=&quot;52429&quot;&gt;&lt;property id=&quot;20148&quot; value=&quot;5&quot;/&gt;&lt;property id=&quot;20300&quot; value=&quot;Slide 30 - &amp;quot;ศาลปกครอง&amp;quot;&quot;/&gt;&lt;property id=&quot;20307&quot; value=&quot;1985&quot;/&gt;&lt;/object&gt;&lt;object type=&quot;3&quot; unique_id=&quot;52430&quot;&gt;&lt;property id=&quot;20148&quot; value=&quot;5&quot;/&gt;&lt;property id=&quot;20300&quot; value=&quot;Slide 31&quot;/&gt;&lt;property id=&quot;20307&quot; value=&quot;1986&quot;/&gt;&lt;/object&gt;&lt;object type=&quot;3&quot; unique_id=&quot;52431&quot;&gt;&lt;property id=&quot;20148&quot; value=&quot;5&quot;/&gt;&lt;property id=&quot;20300&quot; value=&quot;Slide 32&quot;/&gt;&lt;property id=&quot;20307&quot; value=&quot;1987&quot;/&gt;&lt;/object&gt;&lt;object type=&quot;3&quot; unique_id=&quot;52432&quot;&gt;&lt;property id=&quot;20148&quot; value=&quot;5&quot;/&gt;&lt;property id=&quot;20300&quot; value=&quot;Slide 33 - &amp;quot;ลักษณะของคดีปกครอง&amp;quot;&quot;/&gt;&lt;property id=&quot;20307&quot; value=&quot;1988&quot;/&gt;&lt;/object&gt;&lt;object type=&quot;3&quot; unique_id=&quot;52433&quot;&gt;&lt;property id=&quot;20148&quot; value=&quot;5&quot;/&gt;&lt;property id=&quot;20300&quot; value=&quot;Slide 34 - &amp;quot;คดีพิพาทในเรื่องเกี่ยวกับ&amp;quot;&quot;/&gt;&lt;property id=&quot;20307&quot; value=&quot;1989&quot;/&gt;&lt;/object&gt;&lt;object type=&quot;3&quot; unique_id=&quot;52434&quot;&gt;&lt;property id=&quot;20148&quot; value=&quot;5&quot;/&gt;&lt;property id=&quot;20300&quot; value=&quot;Slide 35&quot;/&gt;&lt;property id=&quot;20307&quot; value=&quot;1990&quot;/&gt;&lt;/object&gt;&lt;object type=&quot;3&quot; unique_id=&quot;52435&quot;&gt;&lt;property id=&quot;20148&quot; value=&quot;5&quot;/&gt;&lt;property id=&quot;20300&quot; value=&quot;Slide 36&quot;/&gt;&lt;property id=&quot;20307&quot; value=&quot;1991&quot;/&gt;&lt;/object&gt;&lt;object type=&quot;3&quot; unique_id=&quot;52436&quot;&gt;&lt;property id=&quot;20148&quot; value=&quot;5&quot;/&gt;&lt;property id=&quot;20300&quot; value=&quot;Slide 37&quot;/&gt;&lt;property id=&quot;20307&quot; value=&quot;1992&quot;/&gt;&lt;/object&gt;&lt;object type=&quot;3&quot; unique_id=&quot;52437&quot;&gt;&lt;property id=&quot;20148&quot; value=&quot;5&quot;/&gt;&lt;property id=&quot;20300&quot; value=&quot;Slide 38&quot;/&gt;&lt;property id=&quot;20307&quot; value=&quot;1993&quot;/&gt;&lt;/object&gt;&lt;object type=&quot;3&quot; unique_id=&quot;52438&quot;&gt;&lt;property id=&quot;20148&quot; value=&quot;5&quot;/&gt;&lt;property id=&quot;20300&quot; value=&quot;Slide 39 - &amp;quot;ตัวอย่างคดีละเมิดในการปฏิบัติหน้าที่&amp;quot;&quot;/&gt;&lt;property id=&quot;20307&quot; value=&quot;1994&quot;/&gt;&lt;/object&gt;&lt;object type=&quot;3&quot; unique_id=&quot;52439&quot;&gt;&lt;property id=&quot;20148&quot; value=&quot;5&quot;/&gt;&lt;property id=&quot;20300&quot; value=&quot;Slide 40&quot;/&gt;&lt;property id=&quot;20307&quot; value=&quot;1995&quot;/&gt;&lt;/object&gt;&lt;object type=&quot;3&quot; unique_id=&quot;52440&quot;&gt;&lt;property id=&quot;20148&quot; value=&quot;5&quot;/&gt;&lt;property id=&quot;20300&quot; value=&quot;Slide 41 - &amp;quot;ข้อควรระวังในการฟ้องและแก้คำฟ้องคดีปกครอง&amp;quot;&quot;/&gt;&lt;property id=&quot;20307&quot; value=&quot;1996&quot;/&gt;&lt;/object&gt;&lt;object type=&quot;3&quot; unique_id=&quot;52808&quot;&gt;&lt;property id=&quot;20148&quot; value=&quot;5&quot;/&gt;&lt;property id=&quot;20300&quot; value=&quot;Slide 21&quot;/&gt;&lt;property id=&quot;20307&quot; value=&quot;19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การออกแบบเริ่มต้น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odchiang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odchiangUPC" pitchFamily="18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การออกแบบเริ่มต้น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odchiang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odchiangUPC" pitchFamily="18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การออกแบบเริ่มต้น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ea typeface="Arial Unicode MS" pitchFamily="34" charset="-128"/>
            <a:cs typeface="LilyUPC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ea typeface="Arial Unicode MS" pitchFamily="34" charset="-128"/>
            <a:cs typeface="LilyUPC" pitchFamily="34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การออกแบบเริ่มต้น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odchiang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odchiangUPC" pitchFamily="18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การออกแบบเริ่มต้น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ea typeface="Arial Unicode MS" pitchFamily="34" charset="-128"/>
            <a:cs typeface="LilyUPC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ea typeface="Arial Unicode MS" pitchFamily="34" charset="-128"/>
            <a:cs typeface="LilyUPC" pitchFamily="34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การออกแบบเริ่มต้น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ea typeface="Arial Unicode MS" pitchFamily="34" charset="-128"/>
            <a:cs typeface="LilyUPC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ea typeface="Arial Unicode MS" pitchFamily="34" charset="-128"/>
            <a:cs typeface="LilyUPC" pitchFamily="34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การออกแบบเริ่มต้น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ea typeface="Arial Unicode MS" pitchFamily="34" charset="-128"/>
            <a:cs typeface="LilyUPC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ea typeface="Arial Unicode MS" pitchFamily="34" charset="-128"/>
            <a:cs typeface="LilyUPC" pitchFamily="34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การออกแบบเริ่มต้น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odchiangUPC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odchiangUPC" pitchFamily="18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การออกแบบเริ่มต้น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ea typeface="Arial Unicode MS" pitchFamily="34" charset="-128"/>
            <a:cs typeface="LilyUPC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ea typeface="Arial Unicode MS" pitchFamily="34" charset="-128"/>
            <a:cs typeface="LilyUPC" pitchFamily="34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การออกแบบเริ่มต้น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ea typeface="Arial Unicode MS" pitchFamily="34" charset="-128"/>
            <a:cs typeface="LilyUPC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ea typeface="Arial Unicode MS" pitchFamily="34" charset="-128"/>
            <a:cs typeface="LilyUPC" pitchFamily="34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4761</TotalTime>
  <Words>7786</Words>
  <Application>Microsoft Office PowerPoint</Application>
  <PresentationFormat>นำเสนอทางหน้าจอ (4:3)</PresentationFormat>
  <Paragraphs>1300</Paragraphs>
  <Slides>144</Slides>
  <Notes>27</Notes>
  <HiddenSlides>1</HiddenSlides>
  <MMClips>0</MMClips>
  <ScaleCrop>false</ScaleCrop>
  <HeadingPairs>
    <vt:vector size="4" baseType="variant">
      <vt:variant>
        <vt:lpstr>ชุดรูปแบบ</vt:lpstr>
      </vt:variant>
      <vt:variant>
        <vt:i4>20</vt:i4>
      </vt:variant>
      <vt:variant>
        <vt:lpstr>ชื่อเรื่องภาพนิ่ง</vt:lpstr>
      </vt:variant>
      <vt:variant>
        <vt:i4>144</vt:i4>
      </vt:variant>
    </vt:vector>
  </HeadingPairs>
  <TitlesOfParts>
    <vt:vector size="164" baseType="lpstr">
      <vt:lpstr>Default Design</vt:lpstr>
      <vt:lpstr>1_การออกแบบเริ่มต้น</vt:lpstr>
      <vt:lpstr>1_Default Design</vt:lpstr>
      <vt:lpstr>5_การออกแบบเริ่มต้น</vt:lpstr>
      <vt:lpstr>8_การออกแบบเริ่มต้น</vt:lpstr>
      <vt:lpstr>7_การออกแบบเริ่มต้น</vt:lpstr>
      <vt:lpstr>การออกแบบเริ่มต้น</vt:lpstr>
      <vt:lpstr>3_Default Design</vt:lpstr>
      <vt:lpstr>14_การออกแบบเริ่มต้น</vt:lpstr>
      <vt:lpstr>6_Default Design</vt:lpstr>
      <vt:lpstr>15_การออกแบบเริ่มต้น</vt:lpstr>
      <vt:lpstr>12_การออกแบบเริ่มต้น</vt:lpstr>
      <vt:lpstr>7_Default Design</vt:lpstr>
      <vt:lpstr>9_การออกแบบเริ่มต้น</vt:lpstr>
      <vt:lpstr>11_Default Design</vt:lpstr>
      <vt:lpstr>12_Default Design</vt:lpstr>
      <vt:lpstr>19_การออกแบบเริ่มต้น</vt:lpstr>
      <vt:lpstr>17_Default Design</vt:lpstr>
      <vt:lpstr>19_Default Design</vt:lpstr>
      <vt:lpstr>16_การออกแบบเริ่มต้น</vt:lpstr>
      <vt:lpstr>ภาพนิ่ง 1</vt:lpstr>
      <vt:lpstr>ภาพนิ่ง 2</vt:lpstr>
      <vt:lpstr>     กฎหมาย หมายถึง .......</vt:lpstr>
      <vt:lpstr>ภาพนิ่ง 4</vt:lpstr>
      <vt:lpstr> ระเบียบ สธ. ว่าด้วยพนักงานกระทรวงสาธารณสุข พ.ศ.2556  ลงวันที่ 1 มีนาคม พ.ศ.2556 </vt:lpstr>
      <vt:lpstr>ภาพนิ่ง 6</vt:lpstr>
      <vt:lpstr>ลงโทษวินัยปีความผิด 4 ลำดับ ดังนี้ </vt:lpstr>
      <vt:lpstr>สาเหตุของการกระทำผิดวินัย</vt:lpstr>
      <vt:lpstr> มติคณะรัฐมนตรี วันที่ 13 สิงหาคม 2556  </vt:lpstr>
      <vt:lpstr>การเสริมสร้างวินัย และพัฒนาให้มีวินัย</vt:lpstr>
      <vt:lpstr>การป้องกันมิให้กระทำผิดวินัย</vt:lpstr>
      <vt:lpstr>ภาพนิ่ง 12</vt:lpstr>
      <vt:lpstr>ภาพนิ่ง 13</vt:lpstr>
      <vt:lpstr>ภาพนิ่ง 14</vt:lpstr>
      <vt:lpstr>ภาพนิ่ง 15</vt:lpstr>
      <vt:lpstr>โทษทางวินัยข้าราชการ/ลูกจ้างประจำ มี 5 สถาน </vt:lpstr>
      <vt:lpstr>โทษทางวินัยของพนักงานราชการ มี 4 สถาน</vt:lpstr>
      <vt:lpstr>โทษทางวินัยของลูกจ้างชั่วคราว เงินนอกงบประมาณ</vt:lpstr>
      <vt:lpstr>ภาพนิ่ง 19</vt:lpstr>
      <vt:lpstr>หลักเกณฑ์การพิจารณาว่าเป็นการกระทำผิดวินัย</vt:lpstr>
      <vt:lpstr>วินัยข้าราชการ พรบ.ระเบียบข้าราชการพลเรือน</vt:lpstr>
      <vt:lpstr>          หมวดที่ 6 วินัยและการรักษาวินัย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ประมวลกฎหมายอาญา</vt:lpstr>
      <vt:lpstr>ประมวลกฎหมายอาญา </vt:lpstr>
      <vt:lpstr>ประมวลกฎหมายอาญา </vt:lpstr>
      <vt:lpstr>ประมวลกฎหมายอาญา </vt:lpstr>
      <vt:lpstr>มติ ก.พ.</vt:lpstr>
      <vt:lpstr>ภาพนิ่ง 38</vt:lpstr>
      <vt:lpstr>ทุจริตต่อหน้าที่ </vt:lpstr>
      <vt:lpstr>ภาพนิ่ง 40</vt:lpstr>
      <vt:lpstr>ทุจริตในภาครัฐ</vt:lpstr>
      <vt:lpstr>ภาพนิ่ง 42</vt:lpstr>
      <vt:lpstr>ภาพนิ่ง 43</vt:lpstr>
      <vt:lpstr>ภาพนิ่ง 44</vt:lpstr>
      <vt:lpstr>o</vt:lpstr>
      <vt:lpstr>ภาพนิ่ง 46</vt:lpstr>
      <vt:lpstr>การผ่อนผัน/ยกเว้น การปฏิบัติตามระเบียบฯพัสดุ</vt:lpstr>
      <vt:lpstr>o</vt:lpstr>
      <vt:lpstr>ผู้ที่เกี่ยวข้องในการจัดหาพัสดุ(ข้อ๕)</vt:lpstr>
      <vt:lpstr>การแบ่งซื้อ / แบ่งจ้าง (ข้อ ๒๒ วรรค ๒)</vt:lpstr>
      <vt:lpstr>องค์ประกอบ และมติของคณะกรรมการ</vt:lpstr>
      <vt:lpstr>ข้อยกเว้น ไม่แต่งตั้งในรูปคณะกรรมการ</vt:lpstr>
      <vt:lpstr>หลักการตรวจรับพัสดุ/ตรวจการจ้าง </vt:lpstr>
      <vt:lpstr>ความผิดเกี่ยวกับการตรวจรับพัสดุ/ตรวจรับการจ้าง </vt:lpstr>
      <vt:lpstr>ภาพนิ่ง 55</vt:lpstr>
      <vt:lpstr>ภาพนิ่ง 56</vt:lpstr>
      <vt:lpstr>ระเบียบสำนักนายกรัฐมนตรี ว่าด้วยการการลาของข้าราชการ พ.ศ.2555</vt:lpstr>
      <vt:lpstr>ภาพนิ่ง 58</vt:lpstr>
      <vt:lpstr>ภาพนิ่ง 59</vt:lpstr>
      <vt:lpstr>ภาพนิ่ง 60</vt:lpstr>
      <vt:lpstr>ภาพนิ่ง 61</vt:lpstr>
      <vt:lpstr> 5. การลาไปช่วยเหลือภริยาที่คลอดบุตร (ข้อ 20) </vt:lpstr>
      <vt:lpstr>ภาพนิ่ง 63</vt:lpstr>
      <vt:lpstr>      6.ลาไปฟื้นฟูสมรรถภาพด้านอาชีพ </vt:lpstr>
      <vt:lpstr>ภาพนิ่ง 65</vt:lpstr>
      <vt:lpstr>ภาพนิ่ง 66</vt:lpstr>
      <vt:lpstr>ภาพนิ่ง 67</vt:lpstr>
      <vt:lpstr>การไปต่างประเทศระหว่างการลา/วันหยุดราชการ</vt:lpstr>
      <vt:lpstr> </vt:lpstr>
      <vt:lpstr>ภาพนิ่ง 70</vt:lpstr>
      <vt:lpstr>ภาพนิ่ง 71</vt:lpstr>
      <vt:lpstr>ภาพนิ่ง 72</vt:lpstr>
      <vt:lpstr>ภาพนิ่ง 73</vt:lpstr>
      <vt:lpstr>ภาพนิ่ง 74</vt:lpstr>
      <vt:lpstr>ภาพนิ่ง 75</vt:lpstr>
      <vt:lpstr>ภาพนิ่ง 76</vt:lpstr>
      <vt:lpstr> </vt:lpstr>
      <vt:lpstr>ภาพนิ่ง 78</vt:lpstr>
      <vt:lpstr>การมีคำสั่งมิให้เปิดเผย</vt:lpstr>
      <vt:lpstr>ข้อมูลข่าวสารส่วนบุคคล</vt:lpstr>
      <vt:lpstr>ภาพนิ่ง 81</vt:lpstr>
      <vt:lpstr>ภาพนิ่ง 82</vt:lpstr>
      <vt:lpstr>ภาพนิ่ง 83</vt:lpstr>
      <vt:lpstr>ผู้ยินยอมแทน/ผู้ขอข้อมูลแทน ผู้ตาย ที่ ก.ม.กำหนดไว้</vt:lpstr>
      <vt:lpstr> ผู้ให้ความยินยอมแทนผู้ตาย(เพื่อให้ผู้อื่นดูข้อมูล/ขอ)  โดยต้องเรียงตามลำดับ </vt:lpstr>
      <vt:lpstr>ผู้ดำเนินการแทนผู้ตาย/ขอข้อมูลฯของผู้ตาย </vt:lpstr>
      <vt:lpstr>ข้อปฏิบัติตามสิทธิของประชาชน</vt:lpstr>
      <vt:lpstr>ภาพนิ่ง 88</vt:lpstr>
      <vt:lpstr>ภาพนิ่ง 89</vt:lpstr>
      <vt:lpstr>ภาพนิ่ง 90</vt:lpstr>
      <vt:lpstr>       พจนานุกรม : ข้าราชการหรือพนักงานรัฐวิสาหกิจ            ที่มีอำนาจปกครองดูแลผู้ใต้บังคับบัญชา  อำนาจหน้าที่ : ควบคุม กำกับ ดูแล สั่งการ และกลั่นกรอง</vt:lpstr>
      <vt:lpstr>ภาพนิ่ง 92</vt:lpstr>
      <vt:lpstr>ภาพนิ่ง 93</vt:lpstr>
      <vt:lpstr>ภาพนิ่ง 94</vt:lpstr>
      <vt:lpstr>ภาพนิ่ง 95</vt:lpstr>
      <vt:lpstr>ภาพนิ่ง 96</vt:lpstr>
      <vt:lpstr>ภาพนิ่ง 97</vt:lpstr>
      <vt:lpstr>ภาพนิ่ง 98</vt:lpstr>
      <vt:lpstr>ภาพนิ่ง 99</vt:lpstr>
      <vt:lpstr>ภาพนิ่ง 100</vt:lpstr>
      <vt:lpstr>ภาพนิ่ง 101</vt:lpstr>
      <vt:lpstr>ภาพนิ่ง 102</vt:lpstr>
      <vt:lpstr>ภาพนิ่ง 103</vt:lpstr>
      <vt:lpstr>ภาพนิ่ง 104</vt:lpstr>
      <vt:lpstr>ภาพนิ่ง 105</vt:lpstr>
      <vt:lpstr>ภาพนิ่ง 106</vt:lpstr>
      <vt:lpstr>ภาพนิ่ง 107</vt:lpstr>
      <vt:lpstr>  ตัวอย่างความผิดเรื่องการประพฤติชั่ว</vt:lpstr>
      <vt:lpstr>คณะกรรมการพิทักษ์ระบบคุณธรรม (ก.พ.ค.)    (Merit Systems Protection Board)</vt:lpstr>
      <vt:lpstr>ภาพนิ่ง 110</vt:lpstr>
      <vt:lpstr>ภาพนิ่ง 111</vt:lpstr>
      <vt:lpstr>ภาพนิ่ง 112</vt:lpstr>
      <vt:lpstr>การอุทธรณ์โทษทางวินัย/ร้องทุกข์กรณีถูกสั่งให้ออกฯ ของลูกจ้างประจำ</vt:lpstr>
      <vt:lpstr>การอุทธรณ์โทษทางวินัยของพนักงานราชการ</vt:lpstr>
      <vt:lpstr>การอุทธรณ์คำสั่งเลิกจ้างลูกจ้างชั่วคราว</vt:lpstr>
      <vt:lpstr>ที่มาของเรื่องร้องเรียน/กล่าวหา</vt:lpstr>
      <vt:lpstr>ภาพนิ่ง 117</vt:lpstr>
      <vt:lpstr>ประมวลกฎหมายอาญา มาตรา 300</vt:lpstr>
      <vt:lpstr>ประมวลกฎหมายอาญา มาตรา 291 </vt:lpstr>
      <vt:lpstr>ภาพนิ่ง 120</vt:lpstr>
      <vt:lpstr>ภาพนิ่ง 121</vt:lpstr>
      <vt:lpstr>ภาพนิ่ง 122</vt:lpstr>
      <vt:lpstr>ความรับผิดชดใช้ค่าสินไหมทดแทน</vt:lpstr>
      <vt:lpstr>ภาพนิ่ง 124</vt:lpstr>
      <vt:lpstr>ภาพนิ่ง 125</vt:lpstr>
      <vt:lpstr>กรณีที่ถือว่า “ประมาทเลินเล่ออย่างร้ายแรง”</vt:lpstr>
      <vt:lpstr>ภาพนิ่ง 127</vt:lpstr>
      <vt:lpstr>ถ้าไม่ได้ทำโดย จงใจ/ประมาท/เหตุสุดวิสัย</vt:lpstr>
      <vt:lpstr>คำนิยาม </vt:lpstr>
      <vt:lpstr>สาระสำคัญ</vt:lpstr>
      <vt:lpstr>กรณีละเมิดในการปฏิบัติหน้าที่-รัฐเสียหาย</vt:lpstr>
      <vt:lpstr>การปฏิบัติหน้าที่ในการใช้-รถเกิดอุบัติเหตุ</vt:lpstr>
      <vt:lpstr>ภาพนิ่ง 133</vt:lpstr>
      <vt:lpstr>ภาพนิ่ง 134</vt:lpstr>
      <vt:lpstr>ภาพนิ่ง 135</vt:lpstr>
      <vt:lpstr>.</vt:lpstr>
      <vt:lpstr>ภาพนิ่ง 137</vt:lpstr>
      <vt:lpstr>ภาพนิ่ง 138</vt:lpstr>
      <vt:lpstr>ภาพนิ่ง 139</vt:lpstr>
      <vt:lpstr>ภาพนิ่ง 140</vt:lpstr>
      <vt:lpstr>ประมวลกฎหมายแพ่งและพาณิชย์ มาตรา 373</vt:lpstr>
      <vt:lpstr>ผลดีของกฎหมาย</vt:lpstr>
      <vt:lpstr>…สรุปสาระสำคัญของกฎหมายฉบับนี้...</vt:lpstr>
      <vt:lpstr>ภาพนิ่ง 144</vt:lpstr>
    </vt:vector>
  </TitlesOfParts>
  <Company>thai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</dc:creator>
  <cp:lastModifiedBy>srisupann</cp:lastModifiedBy>
  <cp:revision>980</cp:revision>
  <cp:lastPrinted>2013-11-11T12:36:42Z</cp:lastPrinted>
  <dcterms:created xsi:type="dcterms:W3CDTF">2004-05-17T14:53:10Z</dcterms:created>
  <dcterms:modified xsi:type="dcterms:W3CDTF">2014-02-28T09:34:38Z</dcterms:modified>
</cp:coreProperties>
</file>